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6" r:id="rId5"/>
    <p:sldId id="278" r:id="rId6"/>
    <p:sldId id="277" r:id="rId7"/>
    <p:sldId id="279" r:id="rId8"/>
    <p:sldId id="262" r:id="rId9"/>
    <p:sldId id="280" r:id="rId10"/>
    <p:sldId id="281" r:id="rId11"/>
    <p:sldId id="282" r:id="rId12"/>
    <p:sldId id="283" r:id="rId13"/>
    <p:sldId id="284" r:id="rId14"/>
    <p:sldId id="285" r:id="rId15"/>
    <p:sldId id="264" r:id="rId16"/>
    <p:sldId id="265" r:id="rId17"/>
    <p:sldId id="266" r:id="rId18"/>
    <p:sldId id="268" r:id="rId19"/>
    <p:sldId id="270" r:id="rId20"/>
    <p:sldId id="273" r:id="rId21"/>
    <p:sldId id="274" r:id="rId22"/>
    <p:sldId id="259" r:id="rId23"/>
    <p:sldId id="307" r:id="rId24"/>
    <p:sldId id="297" r:id="rId25"/>
    <p:sldId id="298" r:id="rId26"/>
    <p:sldId id="300" r:id="rId27"/>
    <p:sldId id="301" r:id="rId28"/>
    <p:sldId id="302" r:id="rId29"/>
    <p:sldId id="303" r:id="rId30"/>
    <p:sldId id="304" r:id="rId31"/>
    <p:sldId id="305" r:id="rId32"/>
    <p:sldId id="306" r:id="rId33"/>
    <p:sldId id="308" r:id="rId34"/>
    <p:sldId id="299" r:id="rId35"/>
    <p:sldId id="293" r:id="rId36"/>
    <p:sldId id="309" r:id="rId37"/>
    <p:sldId id="310" r:id="rId38"/>
    <p:sldId id="311" r:id="rId39"/>
    <p:sldId id="260" r:id="rId40"/>
    <p:sldId id="286" r:id="rId41"/>
    <p:sldId id="287" r:id="rId42"/>
    <p:sldId id="288" r:id="rId43"/>
    <p:sldId id="289" r:id="rId44"/>
    <p:sldId id="292" r:id="rId45"/>
    <p:sldId id="258" r:id="rId46"/>
    <p:sldId id="295" r:id="rId47"/>
    <p:sldId id="29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A292"/>
    <a:srgbClr val="0C2A45"/>
    <a:srgbClr val="8467A5"/>
    <a:srgbClr val="BF9817"/>
    <a:srgbClr val="A96818"/>
    <a:srgbClr val="9FB0D1"/>
    <a:srgbClr val="F6E6C4"/>
    <a:srgbClr val="9FA8C5"/>
    <a:srgbClr val="1BE8F6"/>
    <a:srgbClr val="B2CB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25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844AF-B9A8-44FA-B58C-0F3853E7DD0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D86FF94-3648-42A3-9120-021D9273F4B5}">
      <dgm:prSet/>
      <dgm:spPr/>
      <dgm:t>
        <a:bodyPr/>
        <a:lstStyle/>
        <a:p>
          <a:r>
            <a:rPr lang="en-US"/>
            <a:t>“Mr. India doesn't need his watch in Delhi. No one can see anything anyway”</a:t>
          </a:r>
        </a:p>
      </dgm:t>
    </dgm:pt>
    <dgm:pt modelId="{1E1FC422-661D-48AD-A970-073378432463}" type="parTrans" cxnId="{2D9F8B17-87FD-4FE7-A28A-8F4438A64B1D}">
      <dgm:prSet/>
      <dgm:spPr/>
      <dgm:t>
        <a:bodyPr/>
        <a:lstStyle/>
        <a:p>
          <a:endParaRPr lang="en-US"/>
        </a:p>
      </dgm:t>
    </dgm:pt>
    <dgm:pt modelId="{9F27056D-85F6-4E4A-AA49-D1BBF1107D38}" type="sibTrans" cxnId="{2D9F8B17-87FD-4FE7-A28A-8F4438A64B1D}">
      <dgm:prSet/>
      <dgm:spPr/>
      <dgm:t>
        <a:bodyPr/>
        <a:lstStyle/>
        <a:p>
          <a:endParaRPr lang="en-US"/>
        </a:p>
      </dgm:t>
    </dgm:pt>
    <dgm:pt modelId="{7D2C18ED-3BD2-4678-9E72-A041B1D2D4DF}">
      <dgm:prSet/>
      <dgm:spPr/>
      <dgm:t>
        <a:bodyPr/>
        <a:lstStyle/>
        <a:p>
          <a:r>
            <a:rPr lang="en-IN" dirty="0"/>
            <a:t>“</a:t>
          </a:r>
          <a:r>
            <a:rPr lang="en-US" dirty="0"/>
            <a:t>Tiger </a:t>
          </a:r>
          <a:r>
            <a:rPr lang="en-US" dirty="0" err="1"/>
            <a:t>Zinda</a:t>
          </a:r>
          <a:r>
            <a:rPr lang="en-US" dirty="0"/>
            <a:t> </a:t>
          </a:r>
          <a:r>
            <a:rPr lang="en-US" dirty="0" err="1"/>
            <a:t>hai</a:t>
          </a:r>
          <a:r>
            <a:rPr lang="en-US" dirty="0"/>
            <a:t>? 5 din </a:t>
          </a:r>
          <a:r>
            <a:rPr lang="en-US" dirty="0" err="1"/>
            <a:t>ke</a:t>
          </a:r>
          <a:r>
            <a:rPr lang="en-US" dirty="0"/>
            <a:t> </a:t>
          </a:r>
          <a:r>
            <a:rPr lang="en-US" dirty="0" err="1"/>
            <a:t>liye</a:t>
          </a:r>
          <a:r>
            <a:rPr lang="en-US" dirty="0"/>
            <a:t> Delhi </a:t>
          </a:r>
          <a:r>
            <a:rPr lang="en-US" dirty="0" err="1"/>
            <a:t>bhejo</a:t>
          </a:r>
          <a:r>
            <a:rPr lang="en-US" dirty="0"/>
            <a:t> </a:t>
          </a:r>
          <a:r>
            <a:rPr lang="en-US" dirty="0" err="1"/>
            <a:t>apne</a:t>
          </a:r>
          <a:r>
            <a:rPr lang="en-US" dirty="0"/>
            <a:t> </a:t>
          </a:r>
          <a:r>
            <a:rPr lang="en-US" dirty="0" err="1"/>
            <a:t>aap</a:t>
          </a:r>
          <a:r>
            <a:rPr lang="en-US" dirty="0"/>
            <a:t> mar </a:t>
          </a:r>
          <a:r>
            <a:rPr lang="en-US" dirty="0" err="1"/>
            <a:t>jayega</a:t>
          </a:r>
          <a:r>
            <a:rPr lang="en-US" dirty="0"/>
            <a:t>.”</a:t>
          </a:r>
        </a:p>
      </dgm:t>
    </dgm:pt>
    <dgm:pt modelId="{B7EA3D44-8107-450E-A34A-276DA7618D52}" type="parTrans" cxnId="{3BDC505D-A4A8-4B92-8ACF-7AA6BEC5259A}">
      <dgm:prSet/>
      <dgm:spPr/>
      <dgm:t>
        <a:bodyPr/>
        <a:lstStyle/>
        <a:p>
          <a:endParaRPr lang="en-US"/>
        </a:p>
      </dgm:t>
    </dgm:pt>
    <dgm:pt modelId="{E8C56D9F-1C4A-41A6-A177-D29676B957B1}" type="sibTrans" cxnId="{3BDC505D-A4A8-4B92-8ACF-7AA6BEC5259A}">
      <dgm:prSet/>
      <dgm:spPr/>
      <dgm:t>
        <a:bodyPr/>
        <a:lstStyle/>
        <a:p>
          <a:endParaRPr lang="en-US"/>
        </a:p>
      </dgm:t>
    </dgm:pt>
    <dgm:pt modelId="{BB8B4688-0760-442C-937C-C870826BA879}" type="pres">
      <dgm:prSet presAssocID="{FD4844AF-B9A8-44FA-B58C-0F3853E7DD0C}" presName="vert0" presStyleCnt="0">
        <dgm:presLayoutVars>
          <dgm:dir/>
          <dgm:animOne val="branch"/>
          <dgm:animLvl val="lvl"/>
        </dgm:presLayoutVars>
      </dgm:prSet>
      <dgm:spPr/>
    </dgm:pt>
    <dgm:pt modelId="{15F5B9FA-54D8-4FDA-9AFD-04188E25F847}" type="pres">
      <dgm:prSet presAssocID="{CD86FF94-3648-42A3-9120-021D9273F4B5}" presName="thickLine" presStyleLbl="alignNode1" presStyleIdx="0" presStyleCnt="2"/>
      <dgm:spPr/>
    </dgm:pt>
    <dgm:pt modelId="{74B541C6-0F7E-4C0F-BFB3-967312751DB1}" type="pres">
      <dgm:prSet presAssocID="{CD86FF94-3648-42A3-9120-021D9273F4B5}" presName="horz1" presStyleCnt="0"/>
      <dgm:spPr/>
    </dgm:pt>
    <dgm:pt modelId="{04C32CE9-BD2D-45B4-839D-2438E7352D85}" type="pres">
      <dgm:prSet presAssocID="{CD86FF94-3648-42A3-9120-021D9273F4B5}" presName="tx1" presStyleLbl="revTx" presStyleIdx="0" presStyleCnt="2"/>
      <dgm:spPr/>
    </dgm:pt>
    <dgm:pt modelId="{D131E01D-2DC7-46B4-8CBB-060A25EB4AB2}" type="pres">
      <dgm:prSet presAssocID="{CD86FF94-3648-42A3-9120-021D9273F4B5}" presName="vert1" presStyleCnt="0"/>
      <dgm:spPr/>
    </dgm:pt>
    <dgm:pt modelId="{6DB62932-78FB-41BF-834E-15B59BD9C682}" type="pres">
      <dgm:prSet presAssocID="{7D2C18ED-3BD2-4678-9E72-A041B1D2D4DF}" presName="thickLine" presStyleLbl="alignNode1" presStyleIdx="1" presStyleCnt="2"/>
      <dgm:spPr/>
    </dgm:pt>
    <dgm:pt modelId="{5A2EE0FB-9DFF-41A4-A9D4-ED64444F7DD1}" type="pres">
      <dgm:prSet presAssocID="{7D2C18ED-3BD2-4678-9E72-A041B1D2D4DF}" presName="horz1" presStyleCnt="0"/>
      <dgm:spPr/>
    </dgm:pt>
    <dgm:pt modelId="{AE60842C-3FBC-463E-957D-3383B299020A}" type="pres">
      <dgm:prSet presAssocID="{7D2C18ED-3BD2-4678-9E72-A041B1D2D4DF}" presName="tx1" presStyleLbl="revTx" presStyleIdx="1" presStyleCnt="2"/>
      <dgm:spPr/>
    </dgm:pt>
    <dgm:pt modelId="{CE4CABF0-8426-49F7-B7CE-6367D89D7036}" type="pres">
      <dgm:prSet presAssocID="{7D2C18ED-3BD2-4678-9E72-A041B1D2D4DF}" presName="vert1" presStyleCnt="0"/>
      <dgm:spPr/>
    </dgm:pt>
  </dgm:ptLst>
  <dgm:cxnLst>
    <dgm:cxn modelId="{2D9F8B17-87FD-4FE7-A28A-8F4438A64B1D}" srcId="{FD4844AF-B9A8-44FA-B58C-0F3853E7DD0C}" destId="{CD86FF94-3648-42A3-9120-021D9273F4B5}" srcOrd="0" destOrd="0" parTransId="{1E1FC422-661D-48AD-A970-073378432463}" sibTransId="{9F27056D-85F6-4E4A-AA49-D1BBF1107D38}"/>
    <dgm:cxn modelId="{3BDC505D-A4A8-4B92-8ACF-7AA6BEC5259A}" srcId="{FD4844AF-B9A8-44FA-B58C-0F3853E7DD0C}" destId="{7D2C18ED-3BD2-4678-9E72-A041B1D2D4DF}" srcOrd="1" destOrd="0" parTransId="{B7EA3D44-8107-450E-A34A-276DA7618D52}" sibTransId="{E8C56D9F-1C4A-41A6-A177-D29676B957B1}"/>
    <dgm:cxn modelId="{4EAA2B52-8ADA-430C-9B5C-12C47DD1E936}" type="presOf" srcId="{CD86FF94-3648-42A3-9120-021D9273F4B5}" destId="{04C32CE9-BD2D-45B4-839D-2438E7352D85}" srcOrd="0" destOrd="0" presId="urn:microsoft.com/office/officeart/2008/layout/LinedList"/>
    <dgm:cxn modelId="{79CBC256-604E-4820-ADFD-F3C88BDBF8BC}" type="presOf" srcId="{7D2C18ED-3BD2-4678-9E72-A041B1D2D4DF}" destId="{AE60842C-3FBC-463E-957D-3383B299020A}" srcOrd="0" destOrd="0" presId="urn:microsoft.com/office/officeart/2008/layout/LinedList"/>
    <dgm:cxn modelId="{F6519EFD-337F-43FD-BDEE-493ACB956CEB}" type="presOf" srcId="{FD4844AF-B9A8-44FA-B58C-0F3853E7DD0C}" destId="{BB8B4688-0760-442C-937C-C870826BA879}" srcOrd="0" destOrd="0" presId="urn:microsoft.com/office/officeart/2008/layout/LinedList"/>
    <dgm:cxn modelId="{66ED0DDF-410E-412E-916D-5E603CB06BC8}" type="presParOf" srcId="{BB8B4688-0760-442C-937C-C870826BA879}" destId="{15F5B9FA-54D8-4FDA-9AFD-04188E25F847}" srcOrd="0" destOrd="0" presId="urn:microsoft.com/office/officeart/2008/layout/LinedList"/>
    <dgm:cxn modelId="{37EFED82-62F2-4657-B2E8-8D9FFAA0DACD}" type="presParOf" srcId="{BB8B4688-0760-442C-937C-C870826BA879}" destId="{74B541C6-0F7E-4C0F-BFB3-967312751DB1}" srcOrd="1" destOrd="0" presId="urn:microsoft.com/office/officeart/2008/layout/LinedList"/>
    <dgm:cxn modelId="{DAC43BEA-B43B-45FC-9394-78F49E519797}" type="presParOf" srcId="{74B541C6-0F7E-4C0F-BFB3-967312751DB1}" destId="{04C32CE9-BD2D-45B4-839D-2438E7352D85}" srcOrd="0" destOrd="0" presId="urn:microsoft.com/office/officeart/2008/layout/LinedList"/>
    <dgm:cxn modelId="{A438956B-5CBF-402C-B134-29CC74E38BBB}" type="presParOf" srcId="{74B541C6-0F7E-4C0F-BFB3-967312751DB1}" destId="{D131E01D-2DC7-46B4-8CBB-060A25EB4AB2}" srcOrd="1" destOrd="0" presId="urn:microsoft.com/office/officeart/2008/layout/LinedList"/>
    <dgm:cxn modelId="{F99997C4-E3B5-4631-910D-066C7AE58765}" type="presParOf" srcId="{BB8B4688-0760-442C-937C-C870826BA879}" destId="{6DB62932-78FB-41BF-834E-15B59BD9C682}" srcOrd="2" destOrd="0" presId="urn:microsoft.com/office/officeart/2008/layout/LinedList"/>
    <dgm:cxn modelId="{C43AF73A-2778-4A95-B29C-6D7041A38A71}" type="presParOf" srcId="{BB8B4688-0760-442C-937C-C870826BA879}" destId="{5A2EE0FB-9DFF-41A4-A9D4-ED64444F7DD1}" srcOrd="3" destOrd="0" presId="urn:microsoft.com/office/officeart/2008/layout/LinedList"/>
    <dgm:cxn modelId="{3E3B35B4-4EBE-4E52-97AC-AA52D752DCE8}" type="presParOf" srcId="{5A2EE0FB-9DFF-41A4-A9D4-ED64444F7DD1}" destId="{AE60842C-3FBC-463E-957D-3383B299020A}" srcOrd="0" destOrd="0" presId="urn:microsoft.com/office/officeart/2008/layout/LinedList"/>
    <dgm:cxn modelId="{3DF52D9A-9D12-42FA-9FFE-975A8E89B27C}" type="presParOf" srcId="{5A2EE0FB-9DFF-41A4-A9D4-ED64444F7DD1}" destId="{CE4CABF0-8426-49F7-B7CE-6367D89D703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5B9FA-54D8-4FDA-9AFD-04188E25F847}">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C32CE9-BD2D-45B4-839D-2438E7352D85}">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a:t>“Mr. India doesn't need his watch in Delhi. No one can see anything anyway”</a:t>
          </a:r>
        </a:p>
      </dsp:txBody>
      <dsp:txXfrm>
        <a:off x="0" y="0"/>
        <a:ext cx="10515600" cy="2175669"/>
      </dsp:txXfrm>
    </dsp:sp>
    <dsp:sp modelId="{6DB62932-78FB-41BF-834E-15B59BD9C682}">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60842C-3FBC-463E-957D-3383B299020A}">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IN" sz="5000" kern="1200" dirty="0"/>
            <a:t>“</a:t>
          </a:r>
          <a:r>
            <a:rPr lang="en-US" sz="5000" kern="1200" dirty="0"/>
            <a:t>Tiger </a:t>
          </a:r>
          <a:r>
            <a:rPr lang="en-US" sz="5000" kern="1200" dirty="0" err="1"/>
            <a:t>Zinda</a:t>
          </a:r>
          <a:r>
            <a:rPr lang="en-US" sz="5000" kern="1200" dirty="0"/>
            <a:t> </a:t>
          </a:r>
          <a:r>
            <a:rPr lang="en-US" sz="5000" kern="1200" dirty="0" err="1"/>
            <a:t>hai</a:t>
          </a:r>
          <a:r>
            <a:rPr lang="en-US" sz="5000" kern="1200" dirty="0"/>
            <a:t>? 5 din </a:t>
          </a:r>
          <a:r>
            <a:rPr lang="en-US" sz="5000" kern="1200" dirty="0" err="1"/>
            <a:t>ke</a:t>
          </a:r>
          <a:r>
            <a:rPr lang="en-US" sz="5000" kern="1200" dirty="0"/>
            <a:t> </a:t>
          </a:r>
          <a:r>
            <a:rPr lang="en-US" sz="5000" kern="1200" dirty="0" err="1"/>
            <a:t>liye</a:t>
          </a:r>
          <a:r>
            <a:rPr lang="en-US" sz="5000" kern="1200" dirty="0"/>
            <a:t> Delhi </a:t>
          </a:r>
          <a:r>
            <a:rPr lang="en-US" sz="5000" kern="1200" dirty="0" err="1"/>
            <a:t>bhejo</a:t>
          </a:r>
          <a:r>
            <a:rPr lang="en-US" sz="5000" kern="1200" dirty="0"/>
            <a:t> </a:t>
          </a:r>
          <a:r>
            <a:rPr lang="en-US" sz="5000" kern="1200" dirty="0" err="1"/>
            <a:t>apne</a:t>
          </a:r>
          <a:r>
            <a:rPr lang="en-US" sz="5000" kern="1200" dirty="0"/>
            <a:t> </a:t>
          </a:r>
          <a:r>
            <a:rPr lang="en-US" sz="5000" kern="1200" dirty="0" err="1"/>
            <a:t>aap</a:t>
          </a:r>
          <a:r>
            <a:rPr lang="en-US" sz="5000" kern="1200" dirty="0"/>
            <a:t> mar </a:t>
          </a:r>
          <a:r>
            <a:rPr lang="en-US" sz="5000" kern="1200" dirty="0" err="1"/>
            <a:t>jayega</a:t>
          </a:r>
          <a:r>
            <a:rPr lang="en-US" sz="5000" kern="1200" dirty="0"/>
            <a:t>.”</a:t>
          </a:r>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454D-A413-46FB-80DA-4CB5FFD42B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500759-EBDD-47BE-9767-359CF5AD36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D3B331-671E-4854-9AF5-66E8AC45E46E}"/>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5" name="Footer Placeholder 4">
            <a:extLst>
              <a:ext uri="{FF2B5EF4-FFF2-40B4-BE49-F238E27FC236}">
                <a16:creationId xmlns:a16="http://schemas.microsoft.com/office/drawing/2014/main" id="{1719DD01-5227-4C4D-845D-4FFF922958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EDF19-39A7-4F8C-9F6A-93EEC320B0AF}"/>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1114959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5BE73-B081-4515-831C-BC98CC3BB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81A277-B3D3-4B44-9332-B9435F481C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F833C-F784-43C0-AABB-17AE1C25E84E}"/>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5" name="Footer Placeholder 4">
            <a:extLst>
              <a:ext uri="{FF2B5EF4-FFF2-40B4-BE49-F238E27FC236}">
                <a16:creationId xmlns:a16="http://schemas.microsoft.com/office/drawing/2014/main" id="{742C6312-DCD6-4D9F-914F-CC0AC9415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AD467-3F98-403F-98E8-CBA5D6A0FA9B}"/>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2924826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B95CE8-BDF0-44AA-BB96-78C269511D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5B7E5E-6634-4746-9D4E-B992819DD8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34D02-E30A-44DB-B0FE-93C7ABA61851}"/>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5" name="Footer Placeholder 4">
            <a:extLst>
              <a:ext uri="{FF2B5EF4-FFF2-40B4-BE49-F238E27FC236}">
                <a16:creationId xmlns:a16="http://schemas.microsoft.com/office/drawing/2014/main" id="{372197C1-3EFF-480D-B278-1ABE81A06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4123A-AF45-4BFA-8E57-DC06A3291EEF}"/>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377606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EB1C-F980-472E-A2E5-5E232E13E8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59529C-803F-47C0-9E94-606D3CC5EBA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97D01-B85E-4E2C-93A6-8D000BF18181}"/>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5" name="Footer Placeholder 4">
            <a:extLst>
              <a:ext uri="{FF2B5EF4-FFF2-40B4-BE49-F238E27FC236}">
                <a16:creationId xmlns:a16="http://schemas.microsoft.com/office/drawing/2014/main" id="{1CF4CB62-81B4-4A5B-AB54-4E5A2B18F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EE789-2C23-4E2F-9AAC-CE42DE5BDD33}"/>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1922239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03B58-84D0-4595-AC6F-1972AF5CF7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D7183E-A9EF-4F79-8DBA-ED51839EB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234F3A-D672-4D0E-BA55-7E795B774603}"/>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5" name="Footer Placeholder 4">
            <a:extLst>
              <a:ext uri="{FF2B5EF4-FFF2-40B4-BE49-F238E27FC236}">
                <a16:creationId xmlns:a16="http://schemas.microsoft.com/office/drawing/2014/main" id="{8EFBAA45-62A9-4E26-8817-B9EF8E28B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DC512-BAB6-496A-9744-875697C17816}"/>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2144443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F88F-1555-486B-A295-8C6E61ED5B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6ACDCA-36DC-4D92-A8E3-2342370878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1B0782-BAA8-424A-9738-56A3F6FAAC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054934-9B0C-41EE-9822-C82D553E0611}"/>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6" name="Footer Placeholder 5">
            <a:extLst>
              <a:ext uri="{FF2B5EF4-FFF2-40B4-BE49-F238E27FC236}">
                <a16:creationId xmlns:a16="http://schemas.microsoft.com/office/drawing/2014/main" id="{435B14C8-721D-48A3-8FE5-6492071AA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53D93-1B70-4974-886B-1071FA2A5BDD}"/>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165067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B465-5242-4639-B7F8-0F2704B75D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DD51D3-B3CB-47A6-AB6D-440A17883A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791DD7-951F-4130-855F-08AE8EB6FB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3DA420-CB7E-48D9-8F98-E8D88AE4B3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8235AC-55DD-41F0-8E81-2D7F67A8B2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11F711-0999-45E1-BADA-FFB8CD7042A5}"/>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8" name="Footer Placeholder 7">
            <a:extLst>
              <a:ext uri="{FF2B5EF4-FFF2-40B4-BE49-F238E27FC236}">
                <a16:creationId xmlns:a16="http://schemas.microsoft.com/office/drawing/2014/main" id="{F8C14AAF-69E1-4831-95AB-AB87A8CEC4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0EE002-374F-4FBF-81E4-142875119E22}"/>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222514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6E712-6721-41F5-B5C6-81A6CDBE16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A11D6B-B012-4872-B3EA-8E21C143C587}"/>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4" name="Footer Placeholder 3">
            <a:extLst>
              <a:ext uri="{FF2B5EF4-FFF2-40B4-BE49-F238E27FC236}">
                <a16:creationId xmlns:a16="http://schemas.microsoft.com/office/drawing/2014/main" id="{93074394-1427-4FCB-85D1-04B470002C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F291F9-72A4-4850-A198-7B34E0F41007}"/>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1906898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C69E15-5080-4829-B715-FBC9391E70EA}"/>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3" name="Footer Placeholder 2">
            <a:extLst>
              <a:ext uri="{FF2B5EF4-FFF2-40B4-BE49-F238E27FC236}">
                <a16:creationId xmlns:a16="http://schemas.microsoft.com/office/drawing/2014/main" id="{31354982-FE43-419A-98E5-1B272B7F10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27755C-0491-4631-A8F7-96484642BE85}"/>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816666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41FE-97F1-467F-88C0-75FEF446C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23231D-EBAA-4FD2-A1EF-E5653C649B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0A6C19-9B30-4DEF-B66D-1D3A7857B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CC24F9-14A7-448D-9432-78749A106781}"/>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6" name="Footer Placeholder 5">
            <a:extLst>
              <a:ext uri="{FF2B5EF4-FFF2-40B4-BE49-F238E27FC236}">
                <a16:creationId xmlns:a16="http://schemas.microsoft.com/office/drawing/2014/main" id="{6BCEA401-1817-4F49-8361-1F9CC460C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33815D-390E-4015-A219-9C182BE3B881}"/>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80060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18692-34A7-4B39-97F2-3EBB08EF0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83E431-706F-4A23-898D-0809785D83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48153-D618-4D59-B46B-D3077E660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EF6EEA-C1E0-4B4C-ADC5-799192DBB120}"/>
              </a:ext>
            </a:extLst>
          </p:cNvPr>
          <p:cNvSpPr>
            <a:spLocks noGrp="1"/>
          </p:cNvSpPr>
          <p:nvPr>
            <p:ph type="dt" sz="half" idx="10"/>
          </p:nvPr>
        </p:nvSpPr>
        <p:spPr/>
        <p:txBody>
          <a:bodyPr/>
          <a:lstStyle/>
          <a:p>
            <a:fld id="{362DB018-5687-4153-A836-AE1DF7345ED6}" type="datetimeFigureOut">
              <a:rPr lang="en-US" smtClean="0"/>
              <a:t>6/6/2022</a:t>
            </a:fld>
            <a:endParaRPr lang="en-US"/>
          </a:p>
        </p:txBody>
      </p:sp>
      <p:sp>
        <p:nvSpPr>
          <p:cNvPr id="6" name="Footer Placeholder 5">
            <a:extLst>
              <a:ext uri="{FF2B5EF4-FFF2-40B4-BE49-F238E27FC236}">
                <a16:creationId xmlns:a16="http://schemas.microsoft.com/office/drawing/2014/main" id="{D769177C-9CE5-44CB-A45A-360136D4FA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3C4EC1-C5A5-4BFC-B074-B3934C40D11D}"/>
              </a:ext>
            </a:extLst>
          </p:cNvPr>
          <p:cNvSpPr>
            <a:spLocks noGrp="1"/>
          </p:cNvSpPr>
          <p:nvPr>
            <p:ph type="sldNum" sz="quarter" idx="12"/>
          </p:nvPr>
        </p:nvSpPr>
        <p:spPr/>
        <p:txBody>
          <a:bodyPr/>
          <a:lstStyle/>
          <a:p>
            <a:fld id="{E486056E-3E54-408F-B01E-9C5AFEAC3121}" type="slidenum">
              <a:rPr lang="en-US" smtClean="0"/>
              <a:t>‹#›</a:t>
            </a:fld>
            <a:endParaRPr lang="en-US"/>
          </a:p>
        </p:txBody>
      </p:sp>
    </p:spTree>
    <p:extLst>
      <p:ext uri="{BB962C8B-B14F-4D97-AF65-F5344CB8AC3E}">
        <p14:creationId xmlns:p14="http://schemas.microsoft.com/office/powerpoint/2010/main" val="426236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22F0A5-9AEA-4E4D-8C0A-5475722D34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635FA8-73B3-40C0-AE16-60DFA341BA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DD0EC2-A690-43B2-96E7-3CCDF9D1C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DB018-5687-4153-A836-AE1DF7345ED6}" type="datetimeFigureOut">
              <a:rPr lang="en-US" smtClean="0"/>
              <a:t>6/6/2022</a:t>
            </a:fld>
            <a:endParaRPr lang="en-US"/>
          </a:p>
        </p:txBody>
      </p:sp>
      <p:sp>
        <p:nvSpPr>
          <p:cNvPr id="5" name="Footer Placeholder 4">
            <a:extLst>
              <a:ext uri="{FF2B5EF4-FFF2-40B4-BE49-F238E27FC236}">
                <a16:creationId xmlns:a16="http://schemas.microsoft.com/office/drawing/2014/main" id="{16E71EDA-D7FE-4024-B94D-39EF05A63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ACB0A5-49CB-4C93-BD65-341178965B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86056E-3E54-408F-B01E-9C5AFEAC3121}" type="slidenum">
              <a:rPr lang="en-US" smtClean="0"/>
              <a:t>‹#›</a:t>
            </a:fld>
            <a:endParaRPr lang="en-US"/>
          </a:p>
        </p:txBody>
      </p:sp>
    </p:spTree>
    <p:extLst>
      <p:ext uri="{BB962C8B-B14F-4D97-AF65-F5344CB8AC3E}">
        <p14:creationId xmlns:p14="http://schemas.microsoft.com/office/powerpoint/2010/main" val="1173225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India" TargetMode="Externa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hyperlink" Target="https://en.wikipedia.org/wiki/Wind_power" TargetMode="External"/><Relationship Id="rId5" Type="http://schemas.openxmlformats.org/officeDocument/2006/relationships/hyperlink" Target="https://en.wikipedia.org/wiki/Wind_power_by_country" TargetMode="External"/><Relationship Id="rId4" Type="http://schemas.openxmlformats.org/officeDocument/2006/relationships/hyperlink" Target="https://en.wikipedia.org/wiki/Gigawatt"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9.jpe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microsoft.com/office/2007/relationships/hdphoto" Target="../media/hdphoto10.wdp"/></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6" descr="grayscale photo of clouds in sky">
            <a:extLst>
              <a:ext uri="{FF2B5EF4-FFF2-40B4-BE49-F238E27FC236}">
                <a16:creationId xmlns:a16="http://schemas.microsoft.com/office/drawing/2014/main" id="{8E6966C3-7FD6-4CD6-AF34-F21BBBA218E1}"/>
              </a:ext>
            </a:extLst>
          </p:cNvPr>
          <p:cNvPicPr>
            <a:picLocks noChangeAspect="1" noChangeArrowheads="1"/>
          </p:cNvPicPr>
          <p:nvPr/>
        </p:nvPicPr>
        <p:blipFill rotWithShape="1">
          <a:blip r:embed="rId2">
            <a:alphaModFix amt="40000"/>
            <a:duotone>
              <a:prstClr val="black"/>
              <a:schemeClr val="accent2">
                <a:tint val="45000"/>
                <a:satMod val="400000"/>
              </a:schemeClr>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t="14631" b="39719"/>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3AA4C0-48A5-427A-B16A-1478AD9AD349}"/>
              </a:ext>
            </a:extLst>
          </p:cNvPr>
          <p:cNvSpPr>
            <a:spLocks noGrp="1"/>
          </p:cNvSpPr>
          <p:nvPr>
            <p:ph type="ctrTitle"/>
          </p:nvPr>
        </p:nvSpPr>
        <p:spPr>
          <a:xfrm>
            <a:off x="468580" y="375634"/>
            <a:ext cx="6380628" cy="4567137"/>
          </a:xfrm>
        </p:spPr>
        <p:txBody>
          <a:bodyPr>
            <a:normAutofit/>
          </a:bodyPr>
          <a:lstStyle/>
          <a:p>
            <a:pPr algn="l"/>
            <a:r>
              <a:rPr lang="en-IN" sz="5400" dirty="0">
                <a:solidFill>
                  <a:schemeClr val="accent2"/>
                </a:solidFill>
                <a:latin typeface="Scribble Box" panose="02000000000000000000" pitchFamily="2" charset="0"/>
              </a:rPr>
              <a:t>AIR POLLUTION </a:t>
            </a:r>
            <a:r>
              <a:rPr lang="en-IN" sz="5400" dirty="0">
                <a:solidFill>
                  <a:srgbClr val="FFFFFF"/>
                </a:solidFill>
                <a:latin typeface="Scribble Box" panose="02000000000000000000" pitchFamily="2" charset="0"/>
              </a:rPr>
              <a:t>IMPACTS ON THE </a:t>
            </a:r>
            <a:r>
              <a:rPr lang="en-IN" sz="5400" dirty="0">
                <a:solidFill>
                  <a:schemeClr val="accent6">
                    <a:lumMod val="75000"/>
                  </a:schemeClr>
                </a:solidFill>
                <a:latin typeface="Scribble Box" panose="02000000000000000000" pitchFamily="2" charset="0"/>
              </a:rPr>
              <a:t>ENVIRONMENT</a:t>
            </a:r>
            <a:r>
              <a:rPr lang="en-IN" sz="5400" dirty="0">
                <a:solidFill>
                  <a:srgbClr val="FFFFFF"/>
                </a:solidFill>
                <a:latin typeface="Scribble Box" panose="02000000000000000000" pitchFamily="2" charset="0"/>
              </a:rPr>
              <a:t> &amp; SUSTAINABLE DEVELOPMENT</a:t>
            </a:r>
            <a:endParaRPr lang="en-US" sz="5400" dirty="0">
              <a:solidFill>
                <a:srgbClr val="FFFFFF"/>
              </a:solidFill>
              <a:latin typeface="Scribble Box" panose="02000000000000000000" pitchFamily="2" charset="0"/>
            </a:endParaRPr>
          </a:p>
        </p:txBody>
      </p:sp>
      <p:sp>
        <p:nvSpPr>
          <p:cNvPr id="3" name="Subtitle 2">
            <a:extLst>
              <a:ext uri="{FF2B5EF4-FFF2-40B4-BE49-F238E27FC236}">
                <a16:creationId xmlns:a16="http://schemas.microsoft.com/office/drawing/2014/main" id="{6DE498BA-DFE4-4261-89CA-EDCA2DC68284}"/>
              </a:ext>
            </a:extLst>
          </p:cNvPr>
          <p:cNvSpPr>
            <a:spLocks noGrp="1"/>
          </p:cNvSpPr>
          <p:nvPr>
            <p:ph type="subTitle" idx="1"/>
          </p:nvPr>
        </p:nvSpPr>
        <p:spPr>
          <a:xfrm>
            <a:off x="634674" y="5645326"/>
            <a:ext cx="4620584" cy="775494"/>
          </a:xfrm>
        </p:spPr>
        <p:txBody>
          <a:bodyPr>
            <a:normAutofit fontScale="92500"/>
          </a:bodyPr>
          <a:lstStyle/>
          <a:p>
            <a:pPr algn="l"/>
            <a:r>
              <a:rPr lang="en-IN">
                <a:solidFill>
                  <a:srgbClr val="FFFFFF"/>
                </a:solidFill>
                <a:latin typeface="Dogtown Typewriter" panose="02000500000000000000" pitchFamily="2" charset="0"/>
              </a:rPr>
              <a:t>Group Presentation in Basics of Civil Engineering</a:t>
            </a:r>
            <a:endParaRPr lang="en-US" dirty="0">
              <a:solidFill>
                <a:srgbClr val="FFFFFF"/>
              </a:solidFill>
              <a:latin typeface="Dogtown Typewriter" panose="02000500000000000000" pitchFamily="2" charset="0"/>
            </a:endParaRPr>
          </a:p>
        </p:txBody>
      </p:sp>
      <p:pic>
        <p:nvPicPr>
          <p:cNvPr id="1028" name="Picture 4" descr="green plant leaf close-up photography">
            <a:extLst>
              <a:ext uri="{FF2B5EF4-FFF2-40B4-BE49-F238E27FC236}">
                <a16:creationId xmlns:a16="http://schemas.microsoft.com/office/drawing/2014/main" id="{B4A85C5D-2AF7-4A6E-9081-62F165159E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538" r="2" b="6692"/>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32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9" name="Rectangle 1024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white smoke coming out from building">
            <a:extLst>
              <a:ext uri="{FF2B5EF4-FFF2-40B4-BE49-F238E27FC236}">
                <a16:creationId xmlns:a16="http://schemas.microsoft.com/office/drawing/2014/main" id="{E7044073-4250-4CFF-8C0C-69F2FE9B78C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205854-B7F4-E73A-C43A-39FCAE181A93}"/>
              </a:ext>
            </a:extLst>
          </p:cNvPr>
          <p:cNvSpPr>
            <a:spLocks noGrp="1"/>
          </p:cNvSpPr>
          <p:nvPr>
            <p:ph type="title"/>
          </p:nvPr>
        </p:nvSpPr>
        <p:spPr>
          <a:xfrm>
            <a:off x="838200" y="365125"/>
            <a:ext cx="10934700" cy="1325563"/>
          </a:xfrm>
        </p:spPr>
        <p:txBody>
          <a:bodyPr>
            <a:normAutofit/>
          </a:bodyPr>
          <a:lstStyle/>
          <a:p>
            <a:r>
              <a:rPr lang="en-US" sz="8000" dirty="0">
                <a:solidFill>
                  <a:schemeClr val="accent2">
                    <a:lumMod val="75000"/>
                  </a:schemeClr>
                </a:solidFill>
                <a:latin typeface="SD Cammello Demo" panose="02000503030000020004" pitchFamily="2" charset="0"/>
              </a:rPr>
              <a:t>2. INDUSTRIAL EMISSION</a:t>
            </a:r>
          </a:p>
        </p:txBody>
      </p:sp>
      <p:sp>
        <p:nvSpPr>
          <p:cNvPr id="3" name="Content Placeholder 2">
            <a:extLst>
              <a:ext uri="{FF2B5EF4-FFF2-40B4-BE49-F238E27FC236}">
                <a16:creationId xmlns:a16="http://schemas.microsoft.com/office/drawing/2014/main" id="{5348F850-7BA4-7ABF-65CF-5FCE242D4FAF}"/>
              </a:ext>
            </a:extLst>
          </p:cNvPr>
          <p:cNvSpPr>
            <a:spLocks noGrp="1"/>
          </p:cNvSpPr>
          <p:nvPr>
            <p:ph idx="1"/>
          </p:nvPr>
        </p:nvSpPr>
        <p:spPr>
          <a:xfrm>
            <a:off x="838200" y="1825625"/>
            <a:ext cx="10515600" cy="4351338"/>
          </a:xfrm>
        </p:spPr>
        <p:txBody>
          <a:bodyPr>
            <a:normAutofit/>
          </a:bodyPr>
          <a:lstStyle/>
          <a:p>
            <a:pPr marL="0" indent="0">
              <a:buNone/>
            </a:pPr>
            <a:r>
              <a:rPr lang="en-US" sz="3200" dirty="0">
                <a:solidFill>
                  <a:srgbClr val="FFFFFF"/>
                </a:solidFill>
              </a:rPr>
              <a:t>Industrial activities emit several pollutants in the air that affects the air quality more than we can even imagine. Particulate matter 2.5 and 10, Nitrogen dioxide, Sulfur dioxide, and carbon monoxide are key pollutants that are emitted from industries that use coal and wood as their primary energy source for production of their goods. </a:t>
            </a:r>
          </a:p>
        </p:txBody>
      </p:sp>
    </p:spTree>
    <p:extLst>
      <p:ext uri="{BB962C8B-B14F-4D97-AF65-F5344CB8AC3E}">
        <p14:creationId xmlns:p14="http://schemas.microsoft.com/office/powerpoint/2010/main" val="256040249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The cost of cooling: how air conditioning is heating up the world | Climate  crisis | The Guardian">
            <a:extLst>
              <a:ext uri="{FF2B5EF4-FFF2-40B4-BE49-F238E27FC236}">
                <a16:creationId xmlns:a16="http://schemas.microsoft.com/office/drawing/2014/main" id="{C8D0BC39-AFF9-460D-9582-F72EE6A7B92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8628" b="1637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91CA884-1B39-F3F7-7ADD-038C8142B2A5}"/>
              </a:ext>
            </a:extLst>
          </p:cNvPr>
          <p:cNvSpPr>
            <a:spLocks noGrp="1"/>
          </p:cNvSpPr>
          <p:nvPr>
            <p:ph type="title"/>
          </p:nvPr>
        </p:nvSpPr>
        <p:spPr>
          <a:xfrm>
            <a:off x="838200" y="365125"/>
            <a:ext cx="10515600" cy="1325563"/>
          </a:xfrm>
        </p:spPr>
        <p:txBody>
          <a:bodyPr>
            <a:normAutofit/>
          </a:bodyPr>
          <a:lstStyle/>
          <a:p>
            <a:r>
              <a:rPr lang="en-US" sz="7200" dirty="0">
                <a:solidFill>
                  <a:schemeClr val="accent5">
                    <a:lumMod val="60000"/>
                    <a:lumOff val="40000"/>
                  </a:schemeClr>
                </a:solidFill>
                <a:latin typeface="SD Cammello Demo" panose="02000503030000020004" pitchFamily="2" charset="0"/>
              </a:rPr>
              <a:t>3. INDOOR AIR POLLUTION</a:t>
            </a:r>
          </a:p>
        </p:txBody>
      </p:sp>
      <p:sp>
        <p:nvSpPr>
          <p:cNvPr id="3" name="Content Placeholder 2">
            <a:extLst>
              <a:ext uri="{FF2B5EF4-FFF2-40B4-BE49-F238E27FC236}">
                <a16:creationId xmlns:a16="http://schemas.microsoft.com/office/drawing/2014/main" id="{011BAF0F-66DA-FEFE-F5B3-28C340DEE28C}"/>
              </a:ext>
            </a:extLst>
          </p:cNvPr>
          <p:cNvSpPr>
            <a:spLocks noGrp="1"/>
          </p:cNvSpPr>
          <p:nvPr>
            <p:ph idx="1"/>
          </p:nvPr>
        </p:nvSpPr>
        <p:spPr>
          <a:xfrm>
            <a:off x="838200" y="1825625"/>
            <a:ext cx="10515600" cy="4351338"/>
          </a:xfrm>
        </p:spPr>
        <p:txBody>
          <a:bodyPr>
            <a:normAutofit/>
          </a:bodyPr>
          <a:lstStyle/>
          <a:p>
            <a:pPr marL="0" indent="0">
              <a:buNone/>
            </a:pPr>
            <a:r>
              <a:rPr lang="en-US" sz="3200" dirty="0">
                <a:solidFill>
                  <a:srgbClr val="FFFFFF"/>
                </a:solidFill>
              </a:rPr>
              <a:t>Use of toxic products also called as Volatile Organic Compounds (VOCs), inadequate ventilation, uneven temperature, and humidity level can cause indoor air pollution, whether you are in office, school or at your comfortable home.</a:t>
            </a:r>
          </a:p>
        </p:txBody>
      </p:sp>
    </p:spTree>
    <p:extLst>
      <p:ext uri="{BB962C8B-B14F-4D97-AF65-F5344CB8AC3E}">
        <p14:creationId xmlns:p14="http://schemas.microsoft.com/office/powerpoint/2010/main" val="149861559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people walking near fire">
            <a:extLst>
              <a:ext uri="{FF2B5EF4-FFF2-40B4-BE49-F238E27FC236}">
                <a16:creationId xmlns:a16="http://schemas.microsoft.com/office/drawing/2014/main" id="{3A09A7F9-6595-4409-9B75-BF9331A94EE4}"/>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152" b="125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97727A-2F67-62F3-2117-08FDDF9C0CDA}"/>
              </a:ext>
            </a:extLst>
          </p:cNvPr>
          <p:cNvSpPr>
            <a:spLocks noGrp="1"/>
          </p:cNvSpPr>
          <p:nvPr>
            <p:ph type="title"/>
          </p:nvPr>
        </p:nvSpPr>
        <p:spPr>
          <a:xfrm>
            <a:off x="838200" y="365125"/>
            <a:ext cx="10515600" cy="1325563"/>
          </a:xfrm>
        </p:spPr>
        <p:txBody>
          <a:bodyPr>
            <a:normAutofit/>
          </a:bodyPr>
          <a:lstStyle/>
          <a:p>
            <a:r>
              <a:rPr lang="en-US" sz="8800" dirty="0">
                <a:solidFill>
                  <a:srgbClr val="C00000"/>
                </a:solidFill>
                <a:latin typeface="SD Cammello Demo" panose="02000503030000020004" pitchFamily="2" charset="0"/>
              </a:rPr>
              <a:t>4. WILDFIRES</a:t>
            </a:r>
          </a:p>
        </p:txBody>
      </p:sp>
      <p:sp>
        <p:nvSpPr>
          <p:cNvPr id="3" name="Content Placeholder 2">
            <a:extLst>
              <a:ext uri="{FF2B5EF4-FFF2-40B4-BE49-F238E27FC236}">
                <a16:creationId xmlns:a16="http://schemas.microsoft.com/office/drawing/2014/main" id="{E0A2DE50-C815-3EB5-E857-F0450C1D577B}"/>
              </a:ext>
            </a:extLst>
          </p:cNvPr>
          <p:cNvSpPr>
            <a:spLocks noGrp="1"/>
          </p:cNvSpPr>
          <p:nvPr>
            <p:ph idx="1"/>
          </p:nvPr>
        </p:nvSpPr>
        <p:spPr>
          <a:xfrm>
            <a:off x="838200" y="1825625"/>
            <a:ext cx="10515600" cy="4351338"/>
          </a:xfrm>
        </p:spPr>
        <p:txBody>
          <a:bodyPr>
            <a:normAutofit/>
          </a:bodyPr>
          <a:lstStyle/>
          <a:p>
            <a:pPr marL="0" indent="0">
              <a:buNone/>
            </a:pPr>
            <a:r>
              <a:rPr lang="en-US" sz="3200" dirty="0">
                <a:solidFill>
                  <a:srgbClr val="FFFFFF"/>
                </a:solidFill>
              </a:rPr>
              <a:t>Climate change is not just increasing wildfire but also spiking air pollution. Burning stubble and farm residue is also a major contribution to wildfire. It causes increased PM2.5 in the air which collides with other harmful substances like chemical gas and pollen creating smog. Smog makes the air hazy and people find it difficult to breathe.</a:t>
            </a:r>
          </a:p>
        </p:txBody>
      </p:sp>
    </p:spTree>
    <p:extLst>
      <p:ext uri="{BB962C8B-B14F-4D97-AF65-F5344CB8AC3E}">
        <p14:creationId xmlns:p14="http://schemas.microsoft.com/office/powerpoint/2010/main" val="3970623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6" name="Picture 4" descr="grayscale photo of car near trees">
            <a:extLst>
              <a:ext uri="{FF2B5EF4-FFF2-40B4-BE49-F238E27FC236}">
                <a16:creationId xmlns:a16="http://schemas.microsoft.com/office/drawing/2014/main" id="{9622A086-EB5C-4C7E-BD07-90960211ECF5}"/>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4705" b="47760"/>
          <a:stretch/>
        </p:blipFill>
        <p:spPr bwMode="auto">
          <a:xfrm>
            <a:off x="-14654" y="0"/>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72F19B-48C5-B4B0-3008-E626EFAAE3E5}"/>
              </a:ext>
            </a:extLst>
          </p:cNvPr>
          <p:cNvSpPr>
            <a:spLocks noGrp="1"/>
          </p:cNvSpPr>
          <p:nvPr>
            <p:ph type="title"/>
          </p:nvPr>
        </p:nvSpPr>
        <p:spPr>
          <a:xfrm>
            <a:off x="505607" y="381235"/>
            <a:ext cx="8049308" cy="1909940"/>
          </a:xfrm>
        </p:spPr>
        <p:txBody>
          <a:bodyPr>
            <a:noAutofit/>
          </a:bodyPr>
          <a:lstStyle/>
          <a:p>
            <a:r>
              <a:rPr lang="en-US" sz="6600" dirty="0">
                <a:solidFill>
                  <a:srgbClr val="E29061"/>
                </a:solidFill>
                <a:latin typeface="SD Cammello Demo" panose="02000503030000020004" pitchFamily="2" charset="0"/>
              </a:rPr>
              <a:t>5. TRANSPORTATION</a:t>
            </a:r>
          </a:p>
        </p:txBody>
      </p:sp>
      <p:sp>
        <p:nvSpPr>
          <p:cNvPr id="3" name="Content Placeholder 2">
            <a:extLst>
              <a:ext uri="{FF2B5EF4-FFF2-40B4-BE49-F238E27FC236}">
                <a16:creationId xmlns:a16="http://schemas.microsoft.com/office/drawing/2014/main" id="{7B9CE65D-FFA1-A8D0-6D31-97D127D7A486}"/>
              </a:ext>
            </a:extLst>
          </p:cNvPr>
          <p:cNvSpPr>
            <a:spLocks noGrp="1"/>
          </p:cNvSpPr>
          <p:nvPr>
            <p:ph idx="1"/>
          </p:nvPr>
        </p:nvSpPr>
        <p:spPr>
          <a:xfrm>
            <a:off x="601451" y="2170234"/>
            <a:ext cx="4814611" cy="3738198"/>
          </a:xfrm>
        </p:spPr>
        <p:txBody>
          <a:bodyPr anchor="t">
            <a:normAutofit fontScale="92500"/>
          </a:bodyPr>
          <a:lstStyle/>
          <a:p>
            <a:pPr marL="0" indent="0">
              <a:buNone/>
            </a:pPr>
            <a:r>
              <a:rPr lang="en-US" dirty="0"/>
              <a:t>There is no denying that vehicle pollution is the major contributor to air pollution, especially in urban cities. When the car burns gasoline, it emits pollutants in the air which is as harmful as smoking 10 cigarettes a day. Your vehicle emits carbon monoxide, hydrocarbons, nitrogen oxide, and particulate matter. </a:t>
            </a:r>
          </a:p>
        </p:txBody>
      </p:sp>
      <p:sp>
        <p:nvSpPr>
          <p:cNvPr id="13333" name="Oval 13329">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1217" y="267240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2" name="Freeform: Shape 13331">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320" name="Picture 8" descr="black metal fence with white and blue light">
            <a:extLst>
              <a:ext uri="{FF2B5EF4-FFF2-40B4-BE49-F238E27FC236}">
                <a16:creationId xmlns:a16="http://schemas.microsoft.com/office/drawing/2014/main" id="{FB1A89D5-4551-450F-AECC-31A1E8FB9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43" r="14458" b="2"/>
          <a:stretch/>
        </p:blipFill>
        <p:spPr bwMode="auto">
          <a:xfrm>
            <a:off x="5925809" y="2837001"/>
            <a:ext cx="2743200" cy="274320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13318" name="Picture 6" descr="black ferrari sports car on road during daytime">
            <a:extLst>
              <a:ext uri="{FF2B5EF4-FFF2-40B4-BE49-F238E27FC236}">
                <a16:creationId xmlns:a16="http://schemas.microsoft.com/office/drawing/2014/main" id="{9B15F136-C9A6-48B7-9706-A1720FA802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15" r="13647" b="1"/>
          <a:stretch/>
        </p:blipFill>
        <p:spPr bwMode="auto">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noFill/>
          <a:extLst>
            <a:ext uri="{909E8E84-426E-40DD-AFC4-6F175D3DCCD1}">
              <a14:hiddenFill xmlns:a14="http://schemas.microsoft.com/office/drawing/2010/main">
                <a:solidFill>
                  <a:srgbClr val="FFFFFF"/>
                </a:solidFill>
              </a14:hiddenFill>
            </a:ext>
          </a:extLst>
        </p:spPr>
      </p:pic>
      <p:sp>
        <p:nvSpPr>
          <p:cNvPr id="13334" name="Freeform: Shape 13333">
            <a:extLst>
              <a:ext uri="{FF2B5EF4-FFF2-40B4-BE49-F238E27FC236}">
                <a16:creationId xmlns:a16="http://schemas.microsoft.com/office/drawing/2014/main" id="{4BFC77B5-F38E-4A7D-80BD-C3A10B717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4334" y="4032250"/>
            <a:ext cx="3227666" cy="2825750"/>
          </a:xfrm>
          <a:custGeom>
            <a:avLst/>
            <a:gdLst>
              <a:gd name="connsiteX0" fmla="*/ 1888600 w 3227666"/>
              <a:gd name="connsiteY0" fmla="*/ 0 h 2825750"/>
              <a:gd name="connsiteX1" fmla="*/ 3224042 w 3227666"/>
              <a:gd name="connsiteY1" fmla="*/ 553158 h 2825750"/>
              <a:gd name="connsiteX2" fmla="*/ 3227666 w 3227666"/>
              <a:gd name="connsiteY2" fmla="*/ 557146 h 2825750"/>
              <a:gd name="connsiteX3" fmla="*/ 3227666 w 3227666"/>
              <a:gd name="connsiteY3" fmla="*/ 2825750 h 2825750"/>
              <a:gd name="connsiteX4" fmla="*/ 250380 w 3227666"/>
              <a:gd name="connsiteY4" fmla="*/ 2825750 h 2825750"/>
              <a:gd name="connsiteX5" fmla="*/ 227944 w 3227666"/>
              <a:gd name="connsiteY5" fmla="*/ 2788819 h 2825750"/>
              <a:gd name="connsiteX6" fmla="*/ 0 w 3227666"/>
              <a:gd name="connsiteY6" fmla="*/ 1888600 h 2825750"/>
              <a:gd name="connsiteX7" fmla="*/ 1888600 w 3227666"/>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7666" h="2825750">
                <a:moveTo>
                  <a:pt x="1888600" y="0"/>
                </a:moveTo>
                <a:cubicBezTo>
                  <a:pt x="2410123" y="0"/>
                  <a:pt x="2882273" y="211389"/>
                  <a:pt x="3224042" y="553158"/>
                </a:cubicBezTo>
                <a:lnTo>
                  <a:pt x="3227666" y="557146"/>
                </a:lnTo>
                <a:lnTo>
                  <a:pt x="3227666"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314" name="Picture 2" descr="vehicle road">
            <a:extLst>
              <a:ext uri="{FF2B5EF4-FFF2-40B4-BE49-F238E27FC236}">
                <a16:creationId xmlns:a16="http://schemas.microsoft.com/office/drawing/2014/main" id="{52E51375-9DFD-47FB-BBAC-67D3904450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5255" b="2"/>
          <a:stretch/>
        </p:blipFill>
        <p:spPr bwMode="auto">
          <a:xfrm>
            <a:off x="9129290" y="4197216"/>
            <a:ext cx="3062710" cy="2660795"/>
          </a:xfrm>
          <a:custGeom>
            <a:avLst/>
            <a:gdLst/>
            <a:ahLst/>
            <a:cxnLst/>
            <a:rect l="l" t="t" r="r" b="b"/>
            <a:pathLst>
              <a:path w="3062710" h="2660795">
                <a:moveTo>
                  <a:pt x="1723644" y="0"/>
                </a:moveTo>
                <a:cubicBezTo>
                  <a:pt x="2259111" y="0"/>
                  <a:pt x="2737550" y="244172"/>
                  <a:pt x="3053691" y="627247"/>
                </a:cubicBezTo>
                <a:lnTo>
                  <a:pt x="3062710" y="639308"/>
                </a:lnTo>
                <a:lnTo>
                  <a:pt x="3062710" y="2660795"/>
                </a:lnTo>
                <a:lnTo>
                  <a:pt x="278239" y="2660795"/>
                </a:lnTo>
                <a:lnTo>
                  <a:pt x="208035" y="2545235"/>
                </a:lnTo>
                <a:cubicBezTo>
                  <a:pt x="75362" y="2301006"/>
                  <a:pt x="0" y="2021126"/>
                  <a:pt x="0" y="1723644"/>
                </a:cubicBezTo>
                <a:cubicBezTo>
                  <a:pt x="0" y="771702"/>
                  <a:pt x="771702" y="0"/>
                  <a:pt x="172364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0749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0" name="Picture 4" descr="person holding tool during daytime">
            <a:extLst>
              <a:ext uri="{FF2B5EF4-FFF2-40B4-BE49-F238E27FC236}">
                <a16:creationId xmlns:a16="http://schemas.microsoft.com/office/drawing/2014/main" id="{6F3103FA-69FD-4EBE-B5F3-1847F009BFA2}"/>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15756"/>
          <a:stretch/>
        </p:blipFill>
        <p:spPr bwMode="auto">
          <a:xfrm>
            <a:off x="-19" y="10"/>
            <a:ext cx="12192000" cy="6855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6E91B1-A9CE-7274-1065-9A1E8DBDE070}"/>
              </a:ext>
            </a:extLst>
          </p:cNvPr>
          <p:cNvSpPr>
            <a:spLocks noGrp="1"/>
          </p:cNvSpPr>
          <p:nvPr>
            <p:ph type="title"/>
          </p:nvPr>
        </p:nvSpPr>
        <p:spPr>
          <a:xfrm>
            <a:off x="718281" y="581159"/>
            <a:ext cx="5277333" cy="1325563"/>
          </a:xfrm>
        </p:spPr>
        <p:txBody>
          <a:bodyPr>
            <a:normAutofit/>
          </a:bodyPr>
          <a:lstStyle/>
          <a:p>
            <a:r>
              <a:rPr lang="en-US" dirty="0">
                <a:solidFill>
                  <a:srgbClr val="00B050"/>
                </a:solidFill>
                <a:latin typeface="SD Cammello Demo" panose="02000503030000020004" pitchFamily="2" charset="0"/>
              </a:rPr>
              <a:t>6. CONSTRUCTION</a:t>
            </a:r>
            <a:r>
              <a:rPr lang="en-US" dirty="0">
                <a:latin typeface="SD Cammello Demo" panose="02000503030000020004" pitchFamily="2" charset="0"/>
              </a:rPr>
              <a:t> AND </a:t>
            </a:r>
            <a:r>
              <a:rPr lang="en-US" dirty="0">
                <a:solidFill>
                  <a:schemeClr val="accent2">
                    <a:lumMod val="75000"/>
                  </a:schemeClr>
                </a:solidFill>
                <a:latin typeface="SD Cammello Demo" panose="02000503030000020004" pitchFamily="2" charset="0"/>
              </a:rPr>
              <a:t>DEMOLITION</a:t>
            </a:r>
          </a:p>
        </p:txBody>
      </p:sp>
      <p:sp>
        <p:nvSpPr>
          <p:cNvPr id="3" name="Content Placeholder 2">
            <a:extLst>
              <a:ext uri="{FF2B5EF4-FFF2-40B4-BE49-F238E27FC236}">
                <a16:creationId xmlns:a16="http://schemas.microsoft.com/office/drawing/2014/main" id="{DDF8DEC4-8656-818B-DC46-A82CF660ED27}"/>
              </a:ext>
            </a:extLst>
          </p:cNvPr>
          <p:cNvSpPr>
            <a:spLocks noGrp="1"/>
          </p:cNvSpPr>
          <p:nvPr>
            <p:ph idx="1"/>
          </p:nvPr>
        </p:nvSpPr>
        <p:spPr>
          <a:xfrm>
            <a:off x="718281" y="2558562"/>
            <a:ext cx="5360150" cy="3495104"/>
          </a:xfrm>
        </p:spPr>
        <p:txBody>
          <a:bodyPr anchor="t">
            <a:normAutofit lnSpcReduction="10000"/>
          </a:bodyPr>
          <a:lstStyle/>
          <a:p>
            <a:pPr marL="0" indent="0">
              <a:buNone/>
            </a:pPr>
            <a:r>
              <a:rPr lang="en-US" dirty="0"/>
              <a:t>With the rise of population in the city, construction and demolition is a part of the ever going development phase of the national capital. Several construction sites and raw materials such as bricks and concrete cause haze and foul air which is hazardous for the people especially, children and elderly citizens.</a:t>
            </a:r>
          </a:p>
        </p:txBody>
      </p:sp>
      <p:sp>
        <p:nvSpPr>
          <p:cNvPr id="14345"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338" name="Picture 2" descr="https://indiapix-lowres.s3.ap-south-1.amazonaws.com/699_low/SLZH7744DF.JPG">
            <a:extLst>
              <a:ext uri="{FF2B5EF4-FFF2-40B4-BE49-F238E27FC236}">
                <a16:creationId xmlns:a16="http://schemas.microsoft.com/office/drawing/2014/main" id="{5690D59C-2C31-4699-A342-2E56C8C0D43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372" r="41623" b="1"/>
          <a:stretch/>
        </p:blipFill>
        <p:spPr bwMode="auto">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64776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4" name="Picture 4" descr="white and gray bird on water during daytime">
            <a:extLst>
              <a:ext uri="{FF2B5EF4-FFF2-40B4-BE49-F238E27FC236}">
                <a16:creationId xmlns:a16="http://schemas.microsoft.com/office/drawing/2014/main" id="{206B7F8F-B1F9-465C-B510-0B6C69F667A4}"/>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8619" b="6820"/>
          <a:stretch/>
        </p:blipFill>
        <p:spPr bwMode="auto">
          <a:xfrm>
            <a:off x="-1" y="0"/>
            <a:ext cx="12192000" cy="6855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50285D-185C-46E2-8426-29501FF2BB7C}"/>
              </a:ext>
            </a:extLst>
          </p:cNvPr>
          <p:cNvSpPr>
            <a:spLocks noGrp="1"/>
          </p:cNvSpPr>
          <p:nvPr>
            <p:ph type="title"/>
          </p:nvPr>
        </p:nvSpPr>
        <p:spPr>
          <a:xfrm>
            <a:off x="546121" y="1240888"/>
            <a:ext cx="6012941" cy="4374172"/>
          </a:xfrm>
        </p:spPr>
        <p:txBody>
          <a:bodyPr>
            <a:noAutofit/>
          </a:bodyPr>
          <a:lstStyle/>
          <a:p>
            <a:r>
              <a:rPr lang="en-IN" sz="6000" dirty="0">
                <a:solidFill>
                  <a:schemeClr val="accent6">
                    <a:lumMod val="60000"/>
                    <a:lumOff val="40000"/>
                  </a:schemeClr>
                </a:solidFill>
                <a:latin typeface="SD Cammello Demo" panose="02000503030000020004" pitchFamily="2" charset="0"/>
              </a:rPr>
              <a:t>IMPACTS OF </a:t>
            </a:r>
            <a:r>
              <a:rPr lang="en-IN" sz="6000" dirty="0">
                <a:solidFill>
                  <a:srgbClr val="F1A292"/>
                </a:solidFill>
                <a:latin typeface="SD Cammello Demo" panose="02000503030000020004" pitchFamily="2" charset="0"/>
              </a:rPr>
              <a:t>AIR POLLUTION</a:t>
            </a:r>
            <a:r>
              <a:rPr lang="en-IN" sz="6000" dirty="0">
                <a:solidFill>
                  <a:schemeClr val="accent6">
                    <a:lumMod val="60000"/>
                    <a:lumOff val="40000"/>
                  </a:schemeClr>
                </a:solidFill>
                <a:latin typeface="SD Cammello Demo" panose="02000503030000020004" pitchFamily="2" charset="0"/>
              </a:rPr>
              <a:t> ON LIFE ON </a:t>
            </a:r>
            <a:r>
              <a:rPr lang="en-IN" sz="6000" dirty="0">
                <a:solidFill>
                  <a:srgbClr val="00B050"/>
                </a:solidFill>
                <a:latin typeface="SD Cammello Demo" panose="02000503030000020004" pitchFamily="2" charset="0"/>
              </a:rPr>
              <a:t>EARTH</a:t>
            </a:r>
            <a:endParaRPr lang="en-US" sz="6000" dirty="0">
              <a:solidFill>
                <a:srgbClr val="00B050"/>
              </a:solidFill>
              <a:latin typeface="SD Cammello Demo" panose="02000503030000020004" pitchFamily="2" charset="0"/>
            </a:endParaRPr>
          </a:p>
        </p:txBody>
      </p:sp>
      <p:sp>
        <p:nvSpPr>
          <p:cNvPr id="3" name="Content Placeholder 2">
            <a:extLst>
              <a:ext uri="{FF2B5EF4-FFF2-40B4-BE49-F238E27FC236}">
                <a16:creationId xmlns:a16="http://schemas.microsoft.com/office/drawing/2014/main" id="{B96227B4-5AF6-4C46-9FBB-758BADBDDC8D}"/>
              </a:ext>
            </a:extLst>
          </p:cNvPr>
          <p:cNvSpPr>
            <a:spLocks noGrp="1"/>
          </p:cNvSpPr>
          <p:nvPr>
            <p:ph idx="1"/>
          </p:nvPr>
        </p:nvSpPr>
        <p:spPr>
          <a:xfrm>
            <a:off x="546121" y="5703089"/>
            <a:ext cx="5272888" cy="3181684"/>
          </a:xfrm>
        </p:spPr>
        <p:txBody>
          <a:bodyPr anchor="t">
            <a:normAutofit/>
          </a:bodyPr>
          <a:lstStyle/>
          <a:p>
            <a:pPr marL="0" indent="0">
              <a:buNone/>
            </a:pPr>
            <a:r>
              <a:rPr lang="en-IN" sz="3200" dirty="0"/>
              <a:t>51. Balraj </a:t>
            </a:r>
            <a:r>
              <a:rPr lang="en-IN" sz="3200" dirty="0" err="1"/>
              <a:t>Tavanandi</a:t>
            </a:r>
            <a:endParaRPr lang="en-US" sz="3200" dirty="0"/>
          </a:p>
        </p:txBody>
      </p:sp>
      <p:sp>
        <p:nvSpPr>
          <p:cNvPr id="15369"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descr="citiscan result hand ok">
            <a:extLst>
              <a:ext uri="{FF2B5EF4-FFF2-40B4-BE49-F238E27FC236}">
                <a16:creationId xmlns:a16="http://schemas.microsoft.com/office/drawing/2014/main" id="{E64084A6-D1AA-438E-851A-F11AB4FC38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7938"/>
          <a:stretch/>
        </p:blipFill>
        <p:spPr bwMode="auto">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54443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oman walking on pathway during daytime">
            <a:extLst>
              <a:ext uri="{FF2B5EF4-FFF2-40B4-BE49-F238E27FC236}">
                <a16:creationId xmlns:a16="http://schemas.microsoft.com/office/drawing/2014/main" id="{D1A6E43C-81EA-448F-B67C-F9BD03F694D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C433912-090B-677E-F8E0-923B9476D117}"/>
              </a:ext>
            </a:extLst>
          </p:cNvPr>
          <p:cNvSpPr>
            <a:spLocks noGrp="1"/>
          </p:cNvSpPr>
          <p:nvPr>
            <p:ph idx="1"/>
          </p:nvPr>
        </p:nvSpPr>
        <p:spPr>
          <a:xfrm>
            <a:off x="838200" y="1825625"/>
            <a:ext cx="10515600" cy="4351338"/>
          </a:xfrm>
        </p:spPr>
        <p:txBody>
          <a:bodyPr>
            <a:normAutofit/>
          </a:bodyPr>
          <a:lstStyle/>
          <a:p>
            <a:pPr marL="0" indent="0">
              <a:buNone/>
            </a:pPr>
            <a:r>
              <a:rPr lang="en-US">
                <a:solidFill>
                  <a:srgbClr val="FFFFFF"/>
                </a:solidFill>
              </a:rPr>
              <a:t>Air pollution has a huge impact on our health, reducing quality of live and cutting lives short. In fact, it’s the world’s largest single environmental health risk. It aggravates breathing conditions and increases the risk of asthma attacks leading to more hospital admissions.</a:t>
            </a:r>
          </a:p>
          <a:p>
            <a:pPr marL="0" indent="0">
              <a:buNone/>
            </a:pPr>
            <a:endParaRPr lang="en-US">
              <a:solidFill>
                <a:srgbClr val="FFFFFF"/>
              </a:solidFill>
            </a:endParaRPr>
          </a:p>
          <a:p>
            <a:pPr marL="0" indent="0">
              <a:buNone/>
            </a:pPr>
            <a:r>
              <a:rPr lang="en-US">
                <a:solidFill>
                  <a:srgbClr val="FFFFFF"/>
                </a:solidFill>
              </a:rPr>
              <a:t>Prolonged exposure can cause serious medical conditions, such as cancer, heart attacks and strokes. In fact, one in three deaths from strokes, lung cancer and chronic respiratory disease globally are caused by air pollution.</a:t>
            </a:r>
          </a:p>
        </p:txBody>
      </p:sp>
    </p:spTree>
    <p:extLst>
      <p:ext uri="{BB962C8B-B14F-4D97-AF65-F5344CB8AC3E}">
        <p14:creationId xmlns:p14="http://schemas.microsoft.com/office/powerpoint/2010/main" val="313146683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2" descr="girl in pink sweatshirt">
            <a:extLst>
              <a:ext uri="{FF2B5EF4-FFF2-40B4-BE49-F238E27FC236}">
                <a16:creationId xmlns:a16="http://schemas.microsoft.com/office/drawing/2014/main" id="{FD6E5DB7-8377-4621-B227-FCFD904CF23D}"/>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15756"/>
          <a:stretch/>
        </p:blipFill>
        <p:spPr bwMode="auto">
          <a:xfrm>
            <a:off x="-19" y="10"/>
            <a:ext cx="12192000" cy="6855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4FE3F2-13AF-BF48-58B9-6297243725D2}"/>
              </a:ext>
            </a:extLst>
          </p:cNvPr>
          <p:cNvSpPr>
            <a:spLocks noGrp="1"/>
          </p:cNvSpPr>
          <p:nvPr>
            <p:ph type="title"/>
          </p:nvPr>
        </p:nvSpPr>
        <p:spPr>
          <a:xfrm>
            <a:off x="805543" y="804335"/>
            <a:ext cx="5272888" cy="1917518"/>
          </a:xfrm>
        </p:spPr>
        <p:txBody>
          <a:bodyPr>
            <a:normAutofit/>
          </a:bodyPr>
          <a:lstStyle/>
          <a:p>
            <a:r>
              <a:rPr lang="en-IN" sz="5400" dirty="0">
                <a:solidFill>
                  <a:schemeClr val="accent6">
                    <a:lumMod val="60000"/>
                    <a:lumOff val="40000"/>
                  </a:schemeClr>
                </a:solidFill>
                <a:latin typeface="SD Cammello Demo" panose="02000503030000020004" pitchFamily="2" charset="0"/>
              </a:rPr>
              <a:t>ELDERLY AND CHILDREN</a:t>
            </a:r>
            <a:endParaRPr lang="en-US" sz="5400" dirty="0">
              <a:solidFill>
                <a:schemeClr val="accent6">
                  <a:lumMod val="60000"/>
                  <a:lumOff val="40000"/>
                </a:schemeClr>
              </a:solidFill>
              <a:latin typeface="SD Cammello Demo" panose="02000503030000020004" pitchFamily="2" charset="0"/>
            </a:endParaRPr>
          </a:p>
        </p:txBody>
      </p:sp>
      <p:sp>
        <p:nvSpPr>
          <p:cNvPr id="3" name="Content Placeholder 2">
            <a:extLst>
              <a:ext uri="{FF2B5EF4-FFF2-40B4-BE49-F238E27FC236}">
                <a16:creationId xmlns:a16="http://schemas.microsoft.com/office/drawing/2014/main" id="{118C195B-A9FD-153D-69D6-5F91B6A6102A}"/>
              </a:ext>
            </a:extLst>
          </p:cNvPr>
          <p:cNvSpPr>
            <a:spLocks noGrp="1"/>
          </p:cNvSpPr>
          <p:nvPr>
            <p:ph idx="1"/>
          </p:nvPr>
        </p:nvSpPr>
        <p:spPr>
          <a:xfrm>
            <a:off x="805543" y="2871982"/>
            <a:ext cx="5272888" cy="3181684"/>
          </a:xfrm>
        </p:spPr>
        <p:txBody>
          <a:bodyPr anchor="t">
            <a:normAutofit/>
          </a:bodyPr>
          <a:lstStyle/>
          <a:p>
            <a:pPr marL="0" indent="0">
              <a:buNone/>
            </a:pPr>
            <a:r>
              <a:rPr lang="en-US" sz="1800"/>
              <a:t>While we are all affected, those who are the most vulnerable in our society are more at risk, especially children and older people.</a:t>
            </a:r>
          </a:p>
          <a:p>
            <a:pPr marL="0" indent="0">
              <a:buNone/>
            </a:pPr>
            <a:r>
              <a:rPr lang="en-US" sz="1800"/>
              <a:t>Exposure to air pollution can cause children to develop breathing conditions and stunted lungs.</a:t>
            </a:r>
          </a:p>
        </p:txBody>
      </p:sp>
      <p:sp>
        <p:nvSpPr>
          <p:cNvPr id="17417"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412" name="Picture 4" descr="person's hand in shallow focus">
            <a:extLst>
              <a:ext uri="{FF2B5EF4-FFF2-40B4-BE49-F238E27FC236}">
                <a16:creationId xmlns:a16="http://schemas.microsoft.com/office/drawing/2014/main" id="{CFACEA2D-AB21-45C7-9F2E-1B88DC078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41" r="1" b="9535"/>
          <a:stretch/>
        </p:blipFill>
        <p:spPr bwMode="auto">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77538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woman in blue and black striped long sleeve shirt">
            <a:extLst>
              <a:ext uri="{FF2B5EF4-FFF2-40B4-BE49-F238E27FC236}">
                <a16:creationId xmlns:a16="http://schemas.microsoft.com/office/drawing/2014/main" id="{D2BB87B6-748B-4BCD-AE0E-A9555EE8A03F}"/>
              </a:ext>
            </a:extLst>
          </p:cNvPr>
          <p:cNvPicPr>
            <a:picLocks noChangeAspect="1" noChangeArrowheads="1"/>
          </p:cNvPicPr>
          <p:nvPr/>
        </p:nvPicPr>
        <p:blipFill rotWithShape="1">
          <a:blip r:embed="rId2">
            <a:alphaModFix amt="45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2809" b="129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8441" name="Rectangle 1844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4821FB4-C69C-2AF8-C9F7-9E80E269C79B}"/>
              </a:ext>
            </a:extLst>
          </p:cNvPr>
          <p:cNvSpPr>
            <a:spLocks noGrp="1"/>
          </p:cNvSpPr>
          <p:nvPr>
            <p:ph type="title"/>
          </p:nvPr>
        </p:nvSpPr>
        <p:spPr>
          <a:xfrm>
            <a:off x="1769531" y="2000404"/>
            <a:ext cx="8652938" cy="2857191"/>
          </a:xfrm>
        </p:spPr>
        <p:txBody>
          <a:bodyPr vert="horz" lIns="91440" tIns="45720" rIns="91440" bIns="45720" rtlCol="0" anchor="ctr">
            <a:noAutofit/>
          </a:bodyPr>
          <a:lstStyle/>
          <a:p>
            <a:pPr algn="ctr"/>
            <a:r>
              <a:rPr lang="en-US" sz="8000" dirty="0">
                <a:latin typeface="SD Cammello Demo" panose="02000503030000020004" pitchFamily="2" charset="0"/>
              </a:rPr>
              <a:t>DISASTROUS EFFECTS OF </a:t>
            </a:r>
            <a:r>
              <a:rPr lang="en-US" sz="8000" dirty="0">
                <a:solidFill>
                  <a:srgbClr val="F1A292"/>
                </a:solidFill>
                <a:latin typeface="SD Cammello Demo" panose="02000503030000020004" pitchFamily="2" charset="0"/>
              </a:rPr>
              <a:t>AIR POLLUTION</a:t>
            </a:r>
          </a:p>
        </p:txBody>
      </p:sp>
      <p:sp>
        <p:nvSpPr>
          <p:cNvPr id="18443" name="Rectangle 1844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5449732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7" name="Rectangle 1946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4FE2B-A190-2C59-3480-AC5059876EF6}"/>
              </a:ext>
            </a:extLst>
          </p:cNvPr>
          <p:cNvSpPr>
            <a:spLocks noGrp="1"/>
          </p:cNvSpPr>
          <p:nvPr>
            <p:ph type="title"/>
          </p:nvPr>
        </p:nvSpPr>
        <p:spPr>
          <a:xfrm>
            <a:off x="5549067" y="78472"/>
            <a:ext cx="6434674" cy="1154400"/>
          </a:xfrm>
        </p:spPr>
        <p:txBody>
          <a:bodyPr anchor="b">
            <a:noAutofit/>
          </a:bodyPr>
          <a:lstStyle/>
          <a:p>
            <a:r>
              <a:rPr lang="en-US" sz="5400" dirty="0">
                <a:solidFill>
                  <a:srgbClr val="FFC000"/>
                </a:solidFill>
                <a:latin typeface="SD Cammello Demo" panose="02000503030000020004" pitchFamily="2" charset="0"/>
              </a:rPr>
              <a:t>GLOBAL WARMING</a:t>
            </a:r>
          </a:p>
        </p:txBody>
      </p:sp>
      <p:grpSp>
        <p:nvGrpSpPr>
          <p:cNvPr id="19469" name="Group 19468">
            <a:extLst>
              <a:ext uri="{FF2B5EF4-FFF2-40B4-BE49-F238E27FC236}">
                <a16:creationId xmlns:a16="http://schemas.microsoft.com/office/drawing/2014/main" id="{698DC1B4-9C49-491A-B0C4-CF9ABED0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470" name="Freeform: Shape 1946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471" name="Freeform: Shape 1947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19460" name="Picture 4" descr="earth illustration photo">
            <a:extLst>
              <a:ext uri="{FF2B5EF4-FFF2-40B4-BE49-F238E27FC236}">
                <a16:creationId xmlns:a16="http://schemas.microsoft.com/office/drawing/2014/main" id="{E23DE1E6-F3CD-4306-902C-D2D7B0E33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48" r="4" b="14455"/>
          <a:stretch/>
        </p:blipFill>
        <p:spPr bwMode="auto">
          <a:xfrm>
            <a:off x="477541" y="269354"/>
            <a:ext cx="3296556" cy="329655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9473" name="Group 19472">
            <a:extLst>
              <a:ext uri="{FF2B5EF4-FFF2-40B4-BE49-F238E27FC236}">
                <a16:creationId xmlns:a16="http://schemas.microsoft.com/office/drawing/2014/main" id="{E5C89038-920A-4C2C-96CF-80507027B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0064" y="2828266"/>
            <a:ext cx="805908" cy="805908"/>
            <a:chOff x="817371" y="4276255"/>
            <a:chExt cx="413564" cy="413564"/>
          </a:xfrm>
          <a:solidFill>
            <a:srgbClr val="FFFFFF"/>
          </a:solidFill>
        </p:grpSpPr>
        <p:sp>
          <p:nvSpPr>
            <p:cNvPr id="19474" name="Graphic 212">
              <a:extLst>
                <a:ext uri="{FF2B5EF4-FFF2-40B4-BE49-F238E27FC236}">
                  <a16:creationId xmlns:a16="http://schemas.microsoft.com/office/drawing/2014/main" id="{8D8F13C5-4B99-432F-A339-372E57EB6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480" name="Graphic 212">
              <a:extLst>
                <a:ext uri="{FF2B5EF4-FFF2-40B4-BE49-F238E27FC236}">
                  <a16:creationId xmlns:a16="http://schemas.microsoft.com/office/drawing/2014/main" id="{413EEA21-9A3A-47C8-A94C-D6EFE2EF5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9477" name="Group 19476">
            <a:extLst>
              <a:ext uri="{FF2B5EF4-FFF2-40B4-BE49-F238E27FC236}">
                <a16:creationId xmlns:a16="http://schemas.microsoft.com/office/drawing/2014/main" id="{9A15111C-2752-4649-B55B-B93FF93F97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0064" y="2823516"/>
            <a:ext cx="805908" cy="805908"/>
            <a:chOff x="817371" y="4276255"/>
            <a:chExt cx="413564" cy="413564"/>
          </a:xfrm>
          <a:solidFill>
            <a:schemeClr val="accent2">
              <a:alpha val="30000"/>
            </a:schemeClr>
          </a:solidFill>
        </p:grpSpPr>
        <p:sp>
          <p:nvSpPr>
            <p:cNvPr id="19478" name="Graphic 212">
              <a:extLst>
                <a:ext uri="{FF2B5EF4-FFF2-40B4-BE49-F238E27FC236}">
                  <a16:creationId xmlns:a16="http://schemas.microsoft.com/office/drawing/2014/main" id="{877E3FF1-E4B8-49CB-9DD6-7D2067808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479" name="Graphic 212">
              <a:extLst>
                <a:ext uri="{FF2B5EF4-FFF2-40B4-BE49-F238E27FC236}">
                  <a16:creationId xmlns:a16="http://schemas.microsoft.com/office/drawing/2014/main" id="{945D9A4A-CCDB-40CE-BD57-15BE15B87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3" name="Content Placeholder 2">
            <a:extLst>
              <a:ext uri="{FF2B5EF4-FFF2-40B4-BE49-F238E27FC236}">
                <a16:creationId xmlns:a16="http://schemas.microsoft.com/office/drawing/2014/main" id="{A10A2272-6338-73E9-2515-22FCC5080974}"/>
              </a:ext>
            </a:extLst>
          </p:cNvPr>
          <p:cNvSpPr>
            <a:spLocks noGrp="1"/>
          </p:cNvSpPr>
          <p:nvPr>
            <p:ph idx="1"/>
          </p:nvPr>
        </p:nvSpPr>
        <p:spPr>
          <a:xfrm>
            <a:off x="6234868" y="1820369"/>
            <a:ext cx="5217173" cy="4351338"/>
          </a:xfrm>
        </p:spPr>
        <p:txBody>
          <a:bodyPr>
            <a:normAutofit/>
          </a:bodyPr>
          <a:lstStyle/>
          <a:p>
            <a:pPr marL="0" indent="0">
              <a:buNone/>
            </a:pPr>
            <a:r>
              <a:rPr lang="en-US" sz="2600">
                <a:solidFill>
                  <a:schemeClr val="bg1"/>
                </a:solidFill>
              </a:rPr>
              <a:t>Another direct effect is the immediate alterations that the world is witnessing due to global warming. With increased temperatures worldwide, an increase in sea levels and melting of ice from colder regions and icebergs, displacement, and loss of habitat have already signaled an impending disaster if actions for preservation and normalization aren’t undertaken soon.</a:t>
            </a:r>
          </a:p>
        </p:txBody>
      </p:sp>
      <p:pic>
        <p:nvPicPr>
          <p:cNvPr id="19462" name="Picture 6" descr="man holding No Mature No Future signage">
            <a:extLst>
              <a:ext uri="{FF2B5EF4-FFF2-40B4-BE49-F238E27FC236}">
                <a16:creationId xmlns:a16="http://schemas.microsoft.com/office/drawing/2014/main" id="{32618361-1756-47E2-94F1-A47503A1D2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50" r="-1" b="-1"/>
          <a:stretch/>
        </p:blipFill>
        <p:spPr bwMode="auto">
          <a:xfrm>
            <a:off x="1828492" y="3481328"/>
            <a:ext cx="2965878" cy="296587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pic>
        <p:nvPicPr>
          <p:cNvPr id="19458" name="Picture 2" descr="green plant on brown soil">
            <a:extLst>
              <a:ext uri="{FF2B5EF4-FFF2-40B4-BE49-F238E27FC236}">
                <a16:creationId xmlns:a16="http://schemas.microsoft.com/office/drawing/2014/main" id="{A8EED301-3A9A-45E6-ADB7-F972B27D16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41" r="4" b="12962"/>
          <a:stretch/>
        </p:blipFill>
        <p:spPr bwMode="auto">
          <a:xfrm>
            <a:off x="3820702" y="1675969"/>
            <a:ext cx="2167719" cy="2167719"/>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9481"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9482" name="Freeform: Shape 19481">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483" name="Freeform: Shape 19482">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484" name="Freeform: Shape 19483">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485" name="Freeform: Shape 19484">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486" name="Freeform: Shape 19485">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36239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8" name="Rectangle 1117">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0" name="Rectangle 1119">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30" name="Picture 6" descr="The Environment | Keysight">
            <a:extLst>
              <a:ext uri="{FF2B5EF4-FFF2-40B4-BE49-F238E27FC236}">
                <a16:creationId xmlns:a16="http://schemas.microsoft.com/office/drawing/2014/main" id="{12E61C0F-57B9-480E-BA01-296D43C3FA25}"/>
              </a:ext>
            </a:extLst>
          </p:cNvPr>
          <p:cNvPicPr>
            <a:picLocks noChangeAspect="1" noChangeArrowheads="1"/>
          </p:cNvPicPr>
          <p:nvPr/>
        </p:nvPicPr>
        <p:blipFill rotWithShape="1">
          <a:blip r:embed="rId2">
            <a:alphaModFix amt="60000"/>
            <a:extLst>
              <a:ext uri="{BEBA8EAE-BF5A-486C-A8C5-ECC9F3942E4B}">
                <a14:imgProps xmlns:a14="http://schemas.microsoft.com/office/drawing/2010/main">
                  <a14:imgLayer r:embed="rId3">
                    <a14:imgEffect>
                      <a14:artisticPastelsSmoot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t="24433" b="568"/>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213B1B-5D26-4747-9322-BA9592A1C2E5}"/>
              </a:ext>
            </a:extLst>
          </p:cNvPr>
          <p:cNvSpPr>
            <a:spLocks noGrp="1"/>
          </p:cNvSpPr>
          <p:nvPr>
            <p:ph type="title"/>
          </p:nvPr>
        </p:nvSpPr>
        <p:spPr>
          <a:xfrm>
            <a:off x="401456" y="2018179"/>
            <a:ext cx="11386039" cy="2513568"/>
          </a:xfrm>
        </p:spPr>
        <p:txBody>
          <a:bodyPr vert="horz" lIns="91440" tIns="45720" rIns="91440" bIns="45720" rtlCol="0" anchor="t">
            <a:noAutofit/>
          </a:bodyPr>
          <a:lstStyle/>
          <a:p>
            <a:pPr algn="ctr"/>
            <a:r>
              <a:rPr lang="en-IN" sz="13800" dirty="0">
                <a:solidFill>
                  <a:schemeClr val="accent6">
                    <a:lumMod val="60000"/>
                    <a:lumOff val="40000"/>
                  </a:schemeClr>
                </a:solidFill>
                <a:latin typeface="SD Cammello Demo" panose="02000503030000020004" pitchFamily="2" charset="0"/>
              </a:rPr>
              <a:t>INTRODUCTION</a:t>
            </a:r>
            <a:endParaRPr lang="en-US" sz="13800" dirty="0">
              <a:solidFill>
                <a:schemeClr val="accent6">
                  <a:lumMod val="60000"/>
                  <a:lumOff val="40000"/>
                </a:schemeClr>
              </a:solidFill>
              <a:latin typeface="SD Cammello Demo" panose="02000503030000020004" pitchFamily="2" charset="0"/>
            </a:endParaRPr>
          </a:p>
        </p:txBody>
      </p:sp>
      <p:sp>
        <p:nvSpPr>
          <p:cNvPr id="22" name="Content Placeholder 2">
            <a:extLst>
              <a:ext uri="{FF2B5EF4-FFF2-40B4-BE49-F238E27FC236}">
                <a16:creationId xmlns:a16="http://schemas.microsoft.com/office/drawing/2014/main" id="{9E758393-465F-47A6-BAD6-B22995B0E8E0}"/>
              </a:ext>
            </a:extLst>
          </p:cNvPr>
          <p:cNvSpPr>
            <a:spLocks noGrp="1"/>
          </p:cNvSpPr>
          <p:nvPr>
            <p:ph idx="1"/>
          </p:nvPr>
        </p:nvSpPr>
        <p:spPr>
          <a:xfrm>
            <a:off x="3035321" y="5539154"/>
            <a:ext cx="6038342" cy="967548"/>
          </a:xfrm>
        </p:spPr>
        <p:txBody>
          <a:bodyPr>
            <a:normAutofit/>
          </a:bodyPr>
          <a:lstStyle/>
          <a:p>
            <a:pPr marL="0" indent="0" algn="ctr">
              <a:buNone/>
            </a:pPr>
            <a:r>
              <a:rPr lang="en-IN" dirty="0">
                <a:solidFill>
                  <a:srgbClr val="FFFFFF"/>
                </a:solidFill>
                <a:latin typeface="+mj-lt"/>
              </a:rPr>
              <a:t>56. Tirth </a:t>
            </a:r>
            <a:r>
              <a:rPr lang="en-IN" dirty="0" err="1">
                <a:solidFill>
                  <a:srgbClr val="FFFFFF"/>
                </a:solidFill>
                <a:latin typeface="+mj-lt"/>
              </a:rPr>
              <a:t>Thesiya</a:t>
            </a:r>
            <a:endParaRPr lang="en-IN" dirty="0">
              <a:solidFill>
                <a:srgbClr val="FFFFFF"/>
              </a:solidFill>
              <a:latin typeface="+mj-lt"/>
            </a:endParaRPr>
          </a:p>
          <a:p>
            <a:pPr marL="0" indent="0" algn="ctr">
              <a:buNone/>
            </a:pPr>
            <a:endParaRPr lang="en-US" sz="2000" dirty="0">
              <a:solidFill>
                <a:srgbClr val="FFFFFF"/>
              </a:solidFill>
            </a:endParaRPr>
          </a:p>
        </p:txBody>
      </p:sp>
    </p:spTree>
    <p:extLst>
      <p:ext uri="{BB962C8B-B14F-4D97-AF65-F5344CB8AC3E}">
        <p14:creationId xmlns:p14="http://schemas.microsoft.com/office/powerpoint/2010/main" val="2967772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82" name="Picture 2" descr="brown lion on green grass field">
            <a:extLst>
              <a:ext uri="{FF2B5EF4-FFF2-40B4-BE49-F238E27FC236}">
                <a16:creationId xmlns:a16="http://schemas.microsoft.com/office/drawing/2014/main" id="{74D914D6-265A-4746-8CB4-BB26A17D07E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7504" b="8252"/>
          <a:stretch/>
        </p:blipFill>
        <p:spPr bwMode="auto">
          <a:xfrm>
            <a:off x="20" y="1021"/>
            <a:ext cx="1219198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D9AED2-B474-3B7B-BCCB-6554607EF82F}"/>
              </a:ext>
            </a:extLst>
          </p:cNvPr>
          <p:cNvSpPr>
            <a:spLocks noGrp="1"/>
          </p:cNvSpPr>
          <p:nvPr>
            <p:ph type="title"/>
          </p:nvPr>
        </p:nvSpPr>
        <p:spPr>
          <a:xfrm>
            <a:off x="595420" y="729702"/>
            <a:ext cx="4913648" cy="1829790"/>
          </a:xfrm>
        </p:spPr>
        <p:txBody>
          <a:bodyPr>
            <a:normAutofit fontScale="90000"/>
          </a:bodyPr>
          <a:lstStyle/>
          <a:p>
            <a:r>
              <a:rPr lang="en-US" sz="8000" dirty="0">
                <a:solidFill>
                  <a:srgbClr val="1BE8F6"/>
                </a:solidFill>
                <a:latin typeface="SD Cammello Demo" panose="02000503030000020004" pitchFamily="2" charset="0"/>
              </a:rPr>
              <a:t>EFFECT ON </a:t>
            </a:r>
            <a:r>
              <a:rPr lang="en-US" sz="8000" dirty="0">
                <a:solidFill>
                  <a:srgbClr val="F1A292"/>
                </a:solidFill>
                <a:latin typeface="SD Cammello Demo" panose="02000503030000020004" pitchFamily="2" charset="0"/>
              </a:rPr>
              <a:t>WILDLIFE</a:t>
            </a:r>
          </a:p>
        </p:txBody>
      </p:sp>
      <p:sp>
        <p:nvSpPr>
          <p:cNvPr id="20507" name="Oval 20494">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490" name="Picture 10" descr="brown elephant standing on brown field during daytime">
            <a:extLst>
              <a:ext uri="{FF2B5EF4-FFF2-40B4-BE49-F238E27FC236}">
                <a16:creationId xmlns:a16="http://schemas.microsoft.com/office/drawing/2014/main" id="{0F250F96-FBA9-4C6E-8259-56A84B62A9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9" r="-7" b="16715"/>
          <a:stretch/>
        </p:blipFill>
        <p:spPr bwMode="auto">
          <a:xfrm>
            <a:off x="568008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3AB32EB-E913-8CD9-947F-DE731CA58C71}"/>
              </a:ext>
            </a:extLst>
          </p:cNvPr>
          <p:cNvSpPr>
            <a:spLocks noGrp="1"/>
          </p:cNvSpPr>
          <p:nvPr>
            <p:ph idx="1"/>
          </p:nvPr>
        </p:nvSpPr>
        <p:spPr>
          <a:xfrm>
            <a:off x="667880" y="2946614"/>
            <a:ext cx="4558309" cy="3181684"/>
          </a:xfrm>
        </p:spPr>
        <p:txBody>
          <a:bodyPr anchor="t">
            <a:normAutofit fontScale="92500" lnSpcReduction="10000"/>
          </a:bodyPr>
          <a:lstStyle/>
          <a:p>
            <a:pPr marL="0" indent="0">
              <a:buNone/>
            </a:pPr>
            <a:r>
              <a:rPr lang="en-US" dirty="0"/>
              <a:t>Just like humans, animals also face some devastating effects of air pollution. Toxic chemicals present in the air can force wildlife species to move to a new place and change their habitat. The toxic pollutants deposit over the surface of the water and can also affect sea animals.</a:t>
            </a:r>
          </a:p>
        </p:txBody>
      </p:sp>
      <p:sp>
        <p:nvSpPr>
          <p:cNvPr id="20508" name="Freeform: Shape 20496">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99" name="Oval 2049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486" name="Picture 6" descr="polar bear on snow covered ground during daytime">
            <a:extLst>
              <a:ext uri="{FF2B5EF4-FFF2-40B4-BE49-F238E27FC236}">
                <a16:creationId xmlns:a16="http://schemas.microsoft.com/office/drawing/2014/main" id="{B6492DE2-B1AF-4A57-A438-9A7C665888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28" r="19221" b="-2"/>
          <a:stretch/>
        </p:blipFill>
        <p:spPr bwMode="auto">
          <a:xfrm>
            <a:off x="5838252" y="2722161"/>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leopard on tree branch">
            <a:extLst>
              <a:ext uri="{FF2B5EF4-FFF2-40B4-BE49-F238E27FC236}">
                <a16:creationId xmlns:a16="http://schemas.microsoft.com/office/drawing/2014/main" id="{195D3B3E-A1B1-42DD-890B-36B4D43A36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97" r="12005" b="4"/>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20501" name="Freeform: Shape 2050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488" name="Picture 8" descr="brown turtle swimming in ocean">
            <a:extLst>
              <a:ext uri="{FF2B5EF4-FFF2-40B4-BE49-F238E27FC236}">
                <a16:creationId xmlns:a16="http://schemas.microsoft.com/office/drawing/2014/main" id="{B65A728C-45A5-4EE1-B95B-1E215E6B66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12" r="11540" b="-2"/>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8909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9" name="Rectangle 21510">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black mountains under white clouds during daytime">
            <a:extLst>
              <a:ext uri="{FF2B5EF4-FFF2-40B4-BE49-F238E27FC236}">
                <a16:creationId xmlns:a16="http://schemas.microsoft.com/office/drawing/2014/main" id="{D2019A68-E941-4E4F-9052-ECEB361A85B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4258" b="107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1520" name="Rectangle 21512">
            <a:extLst>
              <a:ext uri="{FF2B5EF4-FFF2-40B4-BE49-F238E27FC236}">
                <a16:creationId xmlns:a16="http://schemas.microsoft.com/office/drawing/2014/main" id="{CCB2C00A-E659-4691-AFB4-282551729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1" name="Rectangle 21514">
            <a:extLst>
              <a:ext uri="{FF2B5EF4-FFF2-40B4-BE49-F238E27FC236}">
                <a16:creationId xmlns:a16="http://schemas.microsoft.com/office/drawing/2014/main" id="{B78FD84C-74B5-451D-8F0A-1E19EC3D9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97F9C-C7EC-04FC-7CC7-B7B361C38F73}"/>
              </a:ext>
            </a:extLst>
          </p:cNvPr>
          <p:cNvSpPr>
            <a:spLocks noGrp="1"/>
          </p:cNvSpPr>
          <p:nvPr>
            <p:ph type="title"/>
          </p:nvPr>
        </p:nvSpPr>
        <p:spPr>
          <a:xfrm>
            <a:off x="1523984" y="1054121"/>
            <a:ext cx="10325116" cy="1184111"/>
          </a:xfrm>
        </p:spPr>
        <p:txBody>
          <a:bodyPr>
            <a:noAutofit/>
          </a:bodyPr>
          <a:lstStyle/>
          <a:p>
            <a:r>
              <a:rPr lang="en-US" sz="5400" dirty="0">
                <a:solidFill>
                  <a:srgbClr val="FF0000"/>
                </a:solidFill>
                <a:latin typeface="SD Cammello Demo" panose="02000503030000020004" pitchFamily="2" charset="0"/>
              </a:rPr>
              <a:t>DEPLETION</a:t>
            </a:r>
            <a:r>
              <a:rPr lang="en-US" sz="5400" dirty="0">
                <a:solidFill>
                  <a:srgbClr val="9FB0D1"/>
                </a:solidFill>
                <a:latin typeface="SD Cammello Demo" panose="02000503030000020004" pitchFamily="2" charset="0"/>
              </a:rPr>
              <a:t> OF THE </a:t>
            </a:r>
            <a:r>
              <a:rPr lang="en-US" sz="5400" dirty="0">
                <a:solidFill>
                  <a:srgbClr val="002060"/>
                </a:solidFill>
                <a:latin typeface="SD Cammello Demo" panose="02000503030000020004" pitchFamily="2" charset="0"/>
              </a:rPr>
              <a:t>OZONE</a:t>
            </a:r>
            <a:r>
              <a:rPr lang="en-US" sz="5400" dirty="0">
                <a:solidFill>
                  <a:srgbClr val="9FB0D1"/>
                </a:solidFill>
                <a:latin typeface="SD Cammello Demo" panose="02000503030000020004" pitchFamily="2" charset="0"/>
              </a:rPr>
              <a:t> </a:t>
            </a:r>
            <a:r>
              <a:rPr lang="en-US" sz="5400" dirty="0">
                <a:solidFill>
                  <a:srgbClr val="002060"/>
                </a:solidFill>
                <a:latin typeface="SD Cammello Demo" panose="02000503030000020004" pitchFamily="2" charset="0"/>
              </a:rPr>
              <a:t>LAYER</a:t>
            </a:r>
          </a:p>
        </p:txBody>
      </p:sp>
      <p:sp>
        <p:nvSpPr>
          <p:cNvPr id="3" name="Content Placeholder 2">
            <a:extLst>
              <a:ext uri="{FF2B5EF4-FFF2-40B4-BE49-F238E27FC236}">
                <a16:creationId xmlns:a16="http://schemas.microsoft.com/office/drawing/2014/main" id="{D3398A14-549C-B2DD-8238-E9EF0EBBF27F}"/>
              </a:ext>
            </a:extLst>
          </p:cNvPr>
          <p:cNvSpPr>
            <a:spLocks noGrp="1"/>
          </p:cNvSpPr>
          <p:nvPr>
            <p:ph idx="1"/>
          </p:nvPr>
        </p:nvSpPr>
        <p:spPr>
          <a:xfrm>
            <a:off x="1524000" y="2399099"/>
            <a:ext cx="9465564" cy="3400969"/>
          </a:xfrm>
        </p:spPr>
        <p:txBody>
          <a:bodyPr>
            <a:normAutofit/>
          </a:bodyPr>
          <a:lstStyle/>
          <a:p>
            <a:pPr marL="0" indent="0">
              <a:buNone/>
            </a:pPr>
            <a:r>
              <a:rPr lang="en-US" dirty="0"/>
              <a:t>Ozone exists in the Earth’s stratosphere and is responsible for protecting humans from harmful ultraviolet (UV) rays. Earth’s ozone layer is depleting due to the presence of chlorofluorocarbons, hydrochlorofluorocarbons in the atmosphere. As the ozone layer becomes thin, it will emit harmful rays back on earth and can cause skin and eye-related problems. UV rays also have the capability to affect crops.</a:t>
            </a:r>
          </a:p>
        </p:txBody>
      </p:sp>
    </p:spTree>
    <p:extLst>
      <p:ext uri="{BB962C8B-B14F-4D97-AF65-F5344CB8AC3E}">
        <p14:creationId xmlns:p14="http://schemas.microsoft.com/office/powerpoint/2010/main" val="133010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746" name="Picture 2" descr="New Delhi Travel Guide | Travel + Leisure">
            <a:extLst>
              <a:ext uri="{FF2B5EF4-FFF2-40B4-BE49-F238E27FC236}">
                <a16:creationId xmlns:a16="http://schemas.microsoft.com/office/drawing/2014/main" id="{135B6D8A-A96A-41EB-BF8B-745C1E5F04B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7030" r="408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348681-0CA9-415E-8691-85D576439564}"/>
              </a:ext>
            </a:extLst>
          </p:cNvPr>
          <p:cNvSpPr>
            <a:spLocks noGrp="1"/>
          </p:cNvSpPr>
          <p:nvPr>
            <p:ph type="title"/>
          </p:nvPr>
        </p:nvSpPr>
        <p:spPr>
          <a:xfrm>
            <a:off x="965200" y="965200"/>
            <a:ext cx="10261600" cy="3564869"/>
          </a:xfrm>
        </p:spPr>
        <p:txBody>
          <a:bodyPr vert="horz" lIns="91440" tIns="45720" rIns="91440" bIns="45720" rtlCol="0" anchor="b">
            <a:normAutofit fontScale="90000"/>
          </a:bodyPr>
          <a:lstStyle/>
          <a:p>
            <a:r>
              <a:rPr lang="en-US" sz="13800" dirty="0">
                <a:ln w="22225">
                  <a:solidFill>
                    <a:schemeClr val="tx1"/>
                  </a:solidFill>
                  <a:miter lim="800000"/>
                </a:ln>
                <a:noFill/>
                <a:latin typeface="Arvo" panose="02000000000000000000" pitchFamily="2" charset="0"/>
              </a:rPr>
              <a:t>A case Study on Delhi</a:t>
            </a:r>
          </a:p>
        </p:txBody>
      </p:sp>
      <p:sp>
        <p:nvSpPr>
          <p:cNvPr id="3" name="Content Placeholder 2">
            <a:extLst>
              <a:ext uri="{FF2B5EF4-FFF2-40B4-BE49-F238E27FC236}">
                <a16:creationId xmlns:a16="http://schemas.microsoft.com/office/drawing/2014/main" id="{4CFF8F7B-6206-4C10-A405-4A19D6B1D9CE}"/>
              </a:ext>
            </a:extLst>
          </p:cNvPr>
          <p:cNvSpPr>
            <a:spLocks noGrp="1"/>
          </p:cNvSpPr>
          <p:nvPr>
            <p:ph idx="1"/>
          </p:nvPr>
        </p:nvSpPr>
        <p:spPr>
          <a:xfrm>
            <a:off x="965200" y="4572002"/>
            <a:ext cx="10261600" cy="1202995"/>
          </a:xfrm>
        </p:spPr>
        <p:txBody>
          <a:bodyPr vert="horz" lIns="91440" tIns="45720" rIns="91440" bIns="45720" rtlCol="0">
            <a:normAutofit/>
          </a:bodyPr>
          <a:lstStyle/>
          <a:p>
            <a:pPr marL="0" indent="0">
              <a:buNone/>
            </a:pPr>
            <a:r>
              <a:rPr lang="en-US" sz="3200" dirty="0"/>
              <a:t>54. Krishnaraj Thadesar</a:t>
            </a:r>
          </a:p>
        </p:txBody>
      </p:sp>
    </p:spTree>
    <p:extLst>
      <p:ext uri="{BB962C8B-B14F-4D97-AF65-F5344CB8AC3E}">
        <p14:creationId xmlns:p14="http://schemas.microsoft.com/office/powerpoint/2010/main" val="311013540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CC37A-A82D-4379-9530-B6615722C656}"/>
              </a:ext>
            </a:extLst>
          </p:cNvPr>
          <p:cNvSpPr>
            <a:spLocks noGrp="1"/>
          </p:cNvSpPr>
          <p:nvPr>
            <p:ph type="title"/>
          </p:nvPr>
        </p:nvSpPr>
        <p:spPr>
          <a:xfrm>
            <a:off x="838200" y="365125"/>
            <a:ext cx="10515600" cy="1325563"/>
          </a:xfrm>
        </p:spPr>
        <p:txBody>
          <a:bodyPr>
            <a:normAutofit/>
          </a:bodyPr>
          <a:lstStyle/>
          <a:p>
            <a:r>
              <a:rPr lang="en-IN" sz="8800">
                <a:solidFill>
                  <a:srgbClr val="F1A292"/>
                </a:solidFill>
                <a:latin typeface="Scribble Box" panose="02000000000000000000" pitchFamily="2" charset="0"/>
              </a:rPr>
              <a:t>WHY</a:t>
            </a:r>
            <a:r>
              <a:rPr lang="en-IN" sz="8800">
                <a:solidFill>
                  <a:srgbClr val="F1A292"/>
                </a:solidFill>
                <a:latin typeface="Bolgen" pitchFamily="2" charset="0"/>
              </a:rPr>
              <a:t>? </a:t>
            </a:r>
            <a:endParaRPr lang="en-US" sz="8800" dirty="0">
              <a:solidFill>
                <a:srgbClr val="F1A292"/>
              </a:solidFill>
              <a:latin typeface="Bolgen" pitchFamily="2" charset="0"/>
            </a:endParaRPr>
          </a:p>
        </p:txBody>
      </p:sp>
      <p:graphicFrame>
        <p:nvGraphicFramePr>
          <p:cNvPr id="13" name="Content Placeholder 2">
            <a:extLst>
              <a:ext uri="{FF2B5EF4-FFF2-40B4-BE49-F238E27FC236}">
                <a16:creationId xmlns:a16="http://schemas.microsoft.com/office/drawing/2014/main" id="{B076503A-9D48-1FAF-2C4E-82E1B879EAD7}"/>
              </a:ext>
            </a:extLst>
          </p:cNvPr>
          <p:cNvGraphicFramePr>
            <a:graphicFrameLocks noGrp="1"/>
          </p:cNvGraphicFramePr>
          <p:nvPr>
            <p:ph idx="1"/>
            <p:extLst>
              <p:ext uri="{D42A27DB-BD31-4B8C-83A1-F6EECF244321}">
                <p14:modId xmlns:p14="http://schemas.microsoft.com/office/powerpoint/2010/main" val="34703735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2414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20" name="Rectangle 4301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12" name="Picture 4" descr="concrete buildings during golden hour">
            <a:extLst>
              <a:ext uri="{FF2B5EF4-FFF2-40B4-BE49-F238E27FC236}">
                <a16:creationId xmlns:a16="http://schemas.microsoft.com/office/drawing/2014/main" id="{9BF123D6-1503-43F0-8CA3-6EEDB5D04AB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2729764-C78C-4F9E-A6F1-DFEBF2549017}"/>
              </a:ext>
            </a:extLst>
          </p:cNvPr>
          <p:cNvSpPr>
            <a:spLocks noGrp="1"/>
          </p:cNvSpPr>
          <p:nvPr>
            <p:ph idx="1"/>
          </p:nvPr>
        </p:nvSpPr>
        <p:spPr>
          <a:xfrm>
            <a:off x="838200" y="1825625"/>
            <a:ext cx="10515600" cy="4351338"/>
          </a:xfrm>
        </p:spPr>
        <p:txBody>
          <a:bodyPr>
            <a:normAutofit/>
          </a:bodyPr>
          <a:lstStyle/>
          <a:p>
            <a:pPr marL="0" indent="0">
              <a:buNone/>
            </a:pPr>
            <a:r>
              <a:rPr lang="en-US" sz="3200" dirty="0">
                <a:solidFill>
                  <a:srgbClr val="FFFFFF"/>
                </a:solidFill>
              </a:rPr>
              <a:t>Delhi never ceases to be in the news. It is the capital of India, a hotspot of political drives and a hotbed of protest. However, the city has also been grabbing headlines for one more reason- its alarming level of pollution that has made it the most polluted city in the world.</a:t>
            </a:r>
          </a:p>
        </p:txBody>
      </p:sp>
    </p:spTree>
    <p:extLst>
      <p:ext uri="{BB962C8B-B14F-4D97-AF65-F5344CB8AC3E}">
        <p14:creationId xmlns:p14="http://schemas.microsoft.com/office/powerpoint/2010/main" val="389357781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99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86" name="Picture 2" descr="high rise buildings under white clouds during daytime">
            <a:extLst>
              <a:ext uri="{FF2B5EF4-FFF2-40B4-BE49-F238E27FC236}">
                <a16:creationId xmlns:a16="http://schemas.microsoft.com/office/drawing/2014/main" id="{4EA941EC-B3D6-422B-BC10-5BDEADEA2E5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47286" r="1" b="15308"/>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B4BCB9-BA6A-47C0-A8F2-9821F5A3D670}"/>
              </a:ext>
            </a:extLst>
          </p:cNvPr>
          <p:cNvSpPr>
            <a:spLocks noGrp="1"/>
          </p:cNvSpPr>
          <p:nvPr>
            <p:ph type="title"/>
          </p:nvPr>
        </p:nvSpPr>
        <p:spPr>
          <a:xfrm>
            <a:off x="841249" y="941832"/>
            <a:ext cx="10506456" cy="2057400"/>
          </a:xfrm>
        </p:spPr>
        <p:txBody>
          <a:bodyPr anchor="b">
            <a:normAutofit/>
          </a:bodyPr>
          <a:lstStyle/>
          <a:p>
            <a:r>
              <a:rPr lang="en-IN" sz="5000"/>
              <a:t>Air pollution in Delhi</a:t>
            </a:r>
            <a:endParaRPr lang="en-US" sz="5000"/>
          </a:p>
        </p:txBody>
      </p:sp>
      <p:sp>
        <p:nvSpPr>
          <p:cNvPr id="41993" name="Rectangle 419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995" name="Rectangle 419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3CC7091-E38C-4E18-AC51-7187C6CCD60F}"/>
              </a:ext>
            </a:extLst>
          </p:cNvPr>
          <p:cNvSpPr>
            <a:spLocks noGrp="1"/>
          </p:cNvSpPr>
          <p:nvPr>
            <p:ph idx="1"/>
          </p:nvPr>
        </p:nvSpPr>
        <p:spPr>
          <a:xfrm>
            <a:off x="841248" y="3502152"/>
            <a:ext cx="10506456" cy="2670048"/>
          </a:xfrm>
        </p:spPr>
        <p:txBody>
          <a:bodyPr>
            <a:normAutofit/>
          </a:bodyPr>
          <a:lstStyle/>
          <a:p>
            <a:pPr marL="0" indent="0">
              <a:buNone/>
            </a:pPr>
            <a:r>
              <a:rPr lang="en-US" sz="2000"/>
              <a:t>Delhi Air Quality Index generally hovers from moderate to worse. It is rarely satisfactory and never ‘good.’ During December to March- the months of winters when Sun is hard to spot, it is the smog that affects the visibility to a great extent, and the quality reduces to very poor, severe and eventually hazardous. </a:t>
            </a:r>
          </a:p>
          <a:p>
            <a:pPr marL="0" indent="0">
              <a:buNone/>
            </a:pPr>
            <a:endParaRPr lang="en-US" sz="2000"/>
          </a:p>
          <a:p>
            <a:pPr marL="0" indent="0">
              <a:buNone/>
            </a:pPr>
            <a:r>
              <a:rPr lang="en-US" sz="2000"/>
              <a:t>From October to December, the pollution level worsens exorbitantly due to stubble burning, dust storms, vehicle pollution, and gradually changing weather.</a:t>
            </a:r>
          </a:p>
        </p:txBody>
      </p:sp>
    </p:spTree>
    <p:extLst>
      <p:ext uri="{BB962C8B-B14F-4D97-AF65-F5344CB8AC3E}">
        <p14:creationId xmlns:p14="http://schemas.microsoft.com/office/powerpoint/2010/main" val="370082980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A5A23-3E4A-4021-AC9E-32BC0320160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Standard AQI levels</a:t>
            </a:r>
          </a:p>
        </p:txBody>
      </p:sp>
      <p:pic>
        <p:nvPicPr>
          <p:cNvPr id="4" name="Content Placeholder 3">
            <a:extLst>
              <a:ext uri="{FF2B5EF4-FFF2-40B4-BE49-F238E27FC236}">
                <a16:creationId xmlns:a16="http://schemas.microsoft.com/office/drawing/2014/main" id="{2FC915B9-CF67-4787-BC4D-C716513E75E6}"/>
              </a:ext>
            </a:extLst>
          </p:cNvPr>
          <p:cNvPicPr>
            <a:picLocks noGrp="1" noChangeAspect="1"/>
          </p:cNvPicPr>
          <p:nvPr>
            <p:ph idx="1"/>
          </p:nvPr>
        </p:nvPicPr>
        <p:blipFill>
          <a:blip r:embed="rId2"/>
          <a:stretch>
            <a:fillRect/>
          </a:stretch>
        </p:blipFill>
        <p:spPr>
          <a:xfrm>
            <a:off x="2552291" y="1675227"/>
            <a:ext cx="7087417" cy="4394199"/>
          </a:xfrm>
          <a:prstGeom prst="rect">
            <a:avLst/>
          </a:prstGeom>
        </p:spPr>
      </p:pic>
    </p:spTree>
    <p:extLst>
      <p:ext uri="{BB962C8B-B14F-4D97-AF65-F5344CB8AC3E}">
        <p14:creationId xmlns:p14="http://schemas.microsoft.com/office/powerpoint/2010/main" val="3251020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83" name="Rectangle 32774">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2" descr="Delhi Air Pollution Case Study">
            <a:extLst>
              <a:ext uri="{FF2B5EF4-FFF2-40B4-BE49-F238E27FC236}">
                <a16:creationId xmlns:a16="http://schemas.microsoft.com/office/drawing/2014/main" id="{F476F817-2CAD-42E0-B25E-897485877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4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981661-E028-4934-A759-770E8ED5B9AF}"/>
              </a:ext>
            </a:extLst>
          </p:cNvPr>
          <p:cNvSpPr>
            <a:spLocks noGrp="1"/>
          </p:cNvSpPr>
          <p:nvPr>
            <p:ph type="title"/>
          </p:nvPr>
        </p:nvSpPr>
        <p:spPr>
          <a:xfrm>
            <a:off x="5801709" y="3159719"/>
            <a:ext cx="5552090" cy="1336081"/>
          </a:xfrm>
        </p:spPr>
        <p:txBody>
          <a:bodyPr anchor="b">
            <a:normAutofit/>
          </a:bodyPr>
          <a:lstStyle/>
          <a:p>
            <a:r>
              <a:rPr lang="en-IN"/>
              <a:t>999!</a:t>
            </a:r>
            <a:endParaRPr lang="en-US" dirty="0"/>
          </a:p>
        </p:txBody>
      </p:sp>
      <p:sp>
        <p:nvSpPr>
          <p:cNvPr id="3" name="Content Placeholder 2">
            <a:extLst>
              <a:ext uri="{FF2B5EF4-FFF2-40B4-BE49-F238E27FC236}">
                <a16:creationId xmlns:a16="http://schemas.microsoft.com/office/drawing/2014/main" id="{D2B010AE-FEDD-4438-B427-BBA65B4D41F7}"/>
              </a:ext>
            </a:extLst>
          </p:cNvPr>
          <p:cNvSpPr>
            <a:spLocks noGrp="1"/>
          </p:cNvSpPr>
          <p:nvPr>
            <p:ph idx="1"/>
          </p:nvPr>
        </p:nvSpPr>
        <p:spPr>
          <a:xfrm>
            <a:off x="5801709" y="4572000"/>
            <a:ext cx="5552089" cy="1647825"/>
          </a:xfrm>
        </p:spPr>
        <p:txBody>
          <a:bodyPr>
            <a:normAutofit/>
          </a:bodyPr>
          <a:lstStyle/>
          <a:p>
            <a:pPr marL="0" indent="0">
              <a:buNone/>
            </a:pPr>
            <a:r>
              <a:rPr lang="en-US" sz="2000"/>
              <a:t>On November 8, 2017, the Air Quality Index crossed the pollution levels of 999, making it the worst of all.  November 2017 is referred to as the Great Smog of Delhi as well because the air particulate hit the worst level, beyond the safe limit of 100.</a:t>
            </a:r>
          </a:p>
        </p:txBody>
      </p:sp>
    </p:spTree>
    <p:extLst>
      <p:ext uri="{BB962C8B-B14F-4D97-AF65-F5344CB8AC3E}">
        <p14:creationId xmlns:p14="http://schemas.microsoft.com/office/powerpoint/2010/main" val="1975660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799" name="Rectangle 3379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94" name="Picture 2" descr="Delhi Air Quality Case Study">
            <a:extLst>
              <a:ext uri="{FF2B5EF4-FFF2-40B4-BE49-F238E27FC236}">
                <a16:creationId xmlns:a16="http://schemas.microsoft.com/office/drawing/2014/main" id="{9804E4C7-BBC6-42D8-80A9-F60C8B0337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t="9091" r="275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3801" name="Rectangle 3380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7D7F46-6CE5-42BB-AC37-B9A4B1FD56AC}"/>
              </a:ext>
            </a:extLst>
          </p:cNvPr>
          <p:cNvSpPr>
            <a:spLocks noGrp="1"/>
          </p:cNvSpPr>
          <p:nvPr>
            <p:ph type="title"/>
          </p:nvPr>
        </p:nvSpPr>
        <p:spPr>
          <a:xfrm>
            <a:off x="371094" y="1161288"/>
            <a:ext cx="3438144" cy="1124712"/>
          </a:xfrm>
        </p:spPr>
        <p:txBody>
          <a:bodyPr anchor="b">
            <a:normAutofit/>
          </a:bodyPr>
          <a:lstStyle/>
          <a:p>
            <a:r>
              <a:rPr lang="en-IN" sz="2800" dirty="0"/>
              <a:t>Pollutants</a:t>
            </a:r>
            <a:endParaRPr lang="en-US" sz="2800" dirty="0"/>
          </a:p>
        </p:txBody>
      </p:sp>
      <p:sp>
        <p:nvSpPr>
          <p:cNvPr id="33803" name="Rectangle 3380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805" name="Rectangle 3380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AAA251D-E778-4D19-9E24-095A6E78043F}"/>
              </a:ext>
            </a:extLst>
          </p:cNvPr>
          <p:cNvSpPr>
            <a:spLocks noGrp="1"/>
          </p:cNvSpPr>
          <p:nvPr>
            <p:ph idx="1"/>
          </p:nvPr>
        </p:nvSpPr>
        <p:spPr>
          <a:xfrm>
            <a:off x="371094" y="2718054"/>
            <a:ext cx="3438906" cy="3207258"/>
          </a:xfrm>
        </p:spPr>
        <p:txBody>
          <a:bodyPr anchor="t">
            <a:normAutofit/>
          </a:bodyPr>
          <a:lstStyle/>
          <a:p>
            <a:pPr marL="0" indent="0">
              <a:buNone/>
            </a:pPr>
            <a:r>
              <a:rPr lang="en-US" sz="1700"/>
              <a:t>The Ministry of Earth Sciences’ research paper was published in October 2018 and identified the following pollutants in Delhi air:</a:t>
            </a:r>
          </a:p>
          <a:p>
            <a:r>
              <a:rPr lang="en-US" sz="1700"/>
              <a:t>Vehicular emissions: 41 per cent</a:t>
            </a:r>
          </a:p>
          <a:p>
            <a:r>
              <a:rPr lang="en-US" sz="1700"/>
              <a:t>Dust: 21.5 per cent</a:t>
            </a:r>
          </a:p>
          <a:p>
            <a:r>
              <a:rPr lang="en-US" sz="1700"/>
              <a:t>Industries: 18 per cent</a:t>
            </a:r>
          </a:p>
          <a:p>
            <a:endParaRPr lang="en-US" sz="1700"/>
          </a:p>
        </p:txBody>
      </p:sp>
    </p:spTree>
    <p:extLst>
      <p:ext uri="{BB962C8B-B14F-4D97-AF65-F5344CB8AC3E}">
        <p14:creationId xmlns:p14="http://schemas.microsoft.com/office/powerpoint/2010/main" val="42784878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1" name="Rectangle 368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2991A-BE07-48AF-A401-3AFF6DF24A9D}"/>
              </a:ext>
            </a:extLst>
          </p:cNvPr>
          <p:cNvSpPr>
            <a:spLocks noGrp="1"/>
          </p:cNvSpPr>
          <p:nvPr>
            <p:ph type="title"/>
          </p:nvPr>
        </p:nvSpPr>
        <p:spPr>
          <a:xfrm>
            <a:off x="6513788" y="365125"/>
            <a:ext cx="4840010" cy="1807305"/>
          </a:xfrm>
        </p:spPr>
        <p:txBody>
          <a:bodyPr>
            <a:normAutofit/>
          </a:bodyPr>
          <a:lstStyle/>
          <a:p>
            <a:r>
              <a:rPr lang="en-IN" dirty="0"/>
              <a:t>And we already know, </a:t>
            </a:r>
            <a:endParaRPr lang="en-US" dirty="0"/>
          </a:p>
        </p:txBody>
      </p:sp>
      <p:pic>
        <p:nvPicPr>
          <p:cNvPr id="36866" name="Picture 2" descr="white smoke">
            <a:extLst>
              <a:ext uri="{FF2B5EF4-FFF2-40B4-BE49-F238E27FC236}">
                <a16:creationId xmlns:a16="http://schemas.microsoft.com/office/drawing/2014/main" id="{8CA9BA10-2727-41C4-B28B-E4A7BC004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030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C5DE34F-48C5-4388-B74C-95D476B643F2}"/>
              </a:ext>
            </a:extLst>
          </p:cNvPr>
          <p:cNvSpPr>
            <a:spLocks noGrp="1"/>
          </p:cNvSpPr>
          <p:nvPr>
            <p:ph idx="1"/>
          </p:nvPr>
        </p:nvSpPr>
        <p:spPr>
          <a:xfrm>
            <a:off x="6513788" y="2333297"/>
            <a:ext cx="4840010" cy="3843666"/>
          </a:xfrm>
        </p:spPr>
        <p:txBody>
          <a:bodyPr>
            <a:normAutofit/>
          </a:bodyPr>
          <a:lstStyle/>
          <a:p>
            <a:pPr marL="0" indent="0">
              <a:buNone/>
            </a:pPr>
            <a:r>
              <a:rPr lang="en-US" sz="2000"/>
              <a:t>The pollution level has always been a pain point for Delhi among its many issues, but of late, it has been drastic to the extent of becoming life-threatening.  </a:t>
            </a:r>
          </a:p>
          <a:p>
            <a:pPr marL="0" indent="0">
              <a:buNone/>
            </a:pPr>
            <a:r>
              <a:rPr lang="en-US" sz="2000"/>
              <a:t>Even in the year 2011, the World Health Organisation reported in its urban air database that Delhi pollution levels have crossed the maximum PM 10 limit by more than 10X.  </a:t>
            </a:r>
          </a:p>
          <a:p>
            <a:pPr marL="0" indent="0">
              <a:buNone/>
            </a:pPr>
            <a:r>
              <a:rPr lang="en-US" sz="2000"/>
              <a:t>The main reasons stated behind the increase in indoor and outdoor pollutions were industrial activities and vehicular emissions.</a:t>
            </a:r>
          </a:p>
        </p:txBody>
      </p:sp>
    </p:spTree>
    <p:extLst>
      <p:ext uri="{BB962C8B-B14F-4D97-AF65-F5344CB8AC3E}">
        <p14:creationId xmlns:p14="http://schemas.microsoft.com/office/powerpoint/2010/main" val="3593061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ttps://indiapix-lowres.s3.ap-south-1.amazonaws.com/699_low/PRZH0013DF.JPG">
            <a:extLst>
              <a:ext uri="{FF2B5EF4-FFF2-40B4-BE49-F238E27FC236}">
                <a16:creationId xmlns:a16="http://schemas.microsoft.com/office/drawing/2014/main" id="{702C338C-12AF-4053-997E-5679DDFB006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r="23289" b="909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7CC860-2A77-86B0-9A12-AC6A251A4DFA}"/>
              </a:ext>
            </a:extLst>
          </p:cNvPr>
          <p:cNvSpPr>
            <a:spLocks noGrp="1"/>
          </p:cNvSpPr>
          <p:nvPr>
            <p:ph type="title"/>
          </p:nvPr>
        </p:nvSpPr>
        <p:spPr>
          <a:xfrm>
            <a:off x="371094" y="732409"/>
            <a:ext cx="5207670" cy="1556766"/>
          </a:xfrm>
        </p:spPr>
        <p:txBody>
          <a:bodyPr anchor="b">
            <a:normAutofit fontScale="90000"/>
          </a:bodyPr>
          <a:lstStyle/>
          <a:p>
            <a:r>
              <a:rPr lang="en-IN" sz="5400" dirty="0">
                <a:solidFill>
                  <a:schemeClr val="accent2">
                    <a:lumMod val="75000"/>
                  </a:schemeClr>
                </a:solidFill>
                <a:latin typeface="SD Cammello Demo" panose="02000503030000020004" pitchFamily="2" charset="0"/>
              </a:rPr>
              <a:t>WHAT IS </a:t>
            </a:r>
            <a:r>
              <a:rPr lang="en-IN" sz="5400" dirty="0">
                <a:solidFill>
                  <a:srgbClr val="FF0000"/>
                </a:solidFill>
                <a:latin typeface="SD Cammello Demo" panose="02000503030000020004" pitchFamily="2" charset="0"/>
              </a:rPr>
              <a:t>AIR POLLUTION </a:t>
            </a:r>
            <a:r>
              <a:rPr lang="en-IN" sz="5400" dirty="0">
                <a:solidFill>
                  <a:schemeClr val="accent2">
                    <a:lumMod val="75000"/>
                  </a:schemeClr>
                </a:solidFill>
                <a:latin typeface="SD Cammello Demo" panose="02000503030000020004" pitchFamily="2" charset="0"/>
              </a:rPr>
              <a:t>?</a:t>
            </a:r>
            <a:endParaRPr lang="en-US" sz="5400" dirty="0">
              <a:solidFill>
                <a:schemeClr val="accent2">
                  <a:lumMod val="75000"/>
                </a:schemeClr>
              </a:solidFill>
              <a:latin typeface="SD Cammello Demo" panose="02000503030000020004" pitchFamily="2" charset="0"/>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D60678B-BDC8-5EFD-5F93-561074256031}"/>
              </a:ext>
            </a:extLst>
          </p:cNvPr>
          <p:cNvSpPr>
            <a:spLocks noGrp="1"/>
          </p:cNvSpPr>
          <p:nvPr>
            <p:ph idx="1"/>
          </p:nvPr>
        </p:nvSpPr>
        <p:spPr>
          <a:xfrm>
            <a:off x="371094" y="2718054"/>
            <a:ext cx="3438906" cy="3207258"/>
          </a:xfrm>
        </p:spPr>
        <p:txBody>
          <a:bodyPr anchor="t">
            <a:normAutofit fontScale="92500" lnSpcReduction="10000"/>
          </a:bodyPr>
          <a:lstStyle/>
          <a:p>
            <a:pPr marL="0" indent="0">
              <a:buNone/>
            </a:pPr>
            <a:r>
              <a:rPr lang="en-US" sz="2400" dirty="0"/>
              <a:t>Air pollution refers to the release of pollutants into the air—pollutants which are detrimental to human health and the planet as a whole. According to the World Health Organization (WHO), each year air pollution is responsible for nearly seven million deaths around the globe</a:t>
            </a:r>
          </a:p>
        </p:txBody>
      </p:sp>
    </p:spTree>
    <p:extLst>
      <p:ext uri="{BB962C8B-B14F-4D97-AF65-F5344CB8AC3E}">
        <p14:creationId xmlns:p14="http://schemas.microsoft.com/office/powerpoint/2010/main" val="7088299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928" name="Rectangle 3892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10578-4BF8-4F89-A001-2B30F4A39591}"/>
              </a:ext>
            </a:extLst>
          </p:cNvPr>
          <p:cNvSpPr>
            <a:spLocks noGrp="1"/>
          </p:cNvSpPr>
          <p:nvPr>
            <p:ph type="title"/>
          </p:nvPr>
        </p:nvSpPr>
        <p:spPr>
          <a:xfrm>
            <a:off x="838201" y="365125"/>
            <a:ext cx="5251316" cy="1807305"/>
          </a:xfrm>
        </p:spPr>
        <p:txBody>
          <a:bodyPr>
            <a:normAutofit/>
          </a:bodyPr>
          <a:lstStyle/>
          <a:p>
            <a:r>
              <a:rPr lang="en-IN"/>
              <a:t>On Elders and Kids</a:t>
            </a:r>
            <a:endParaRPr lang="en-US" dirty="0"/>
          </a:p>
        </p:txBody>
      </p:sp>
      <p:sp>
        <p:nvSpPr>
          <p:cNvPr id="3" name="Content Placeholder 2">
            <a:extLst>
              <a:ext uri="{FF2B5EF4-FFF2-40B4-BE49-F238E27FC236}">
                <a16:creationId xmlns:a16="http://schemas.microsoft.com/office/drawing/2014/main" id="{41E05B67-249B-497D-A376-E02B950576DD}"/>
              </a:ext>
            </a:extLst>
          </p:cNvPr>
          <p:cNvSpPr>
            <a:spLocks noGrp="1"/>
          </p:cNvSpPr>
          <p:nvPr>
            <p:ph idx="1"/>
          </p:nvPr>
        </p:nvSpPr>
        <p:spPr>
          <a:xfrm>
            <a:off x="838200" y="2333297"/>
            <a:ext cx="4619621" cy="3843666"/>
          </a:xfrm>
        </p:spPr>
        <p:txBody>
          <a:bodyPr>
            <a:normAutofit fontScale="92500" lnSpcReduction="10000"/>
          </a:bodyPr>
          <a:lstStyle/>
          <a:p>
            <a:pPr marL="0" indent="0">
              <a:buNone/>
            </a:pPr>
            <a:r>
              <a:rPr lang="en-US" dirty="0"/>
              <a:t>Older people, kids and patients with pre-existing respiratory ailments such as lung inflammation, influenza and asthma are susceptible to the particular matter suspended in the air. And it is not just outdoor air pollution. The suspended particulates make way to indoor air in homes and stay there as well.</a:t>
            </a:r>
          </a:p>
        </p:txBody>
      </p:sp>
      <p:pic>
        <p:nvPicPr>
          <p:cNvPr id="38916" name="Picture 4" descr="person's hand in shallow focus">
            <a:extLst>
              <a:ext uri="{FF2B5EF4-FFF2-40B4-BE49-F238E27FC236}">
                <a16:creationId xmlns:a16="http://schemas.microsoft.com/office/drawing/2014/main" id="{88E39E57-C43F-412D-A943-4C8CB79D7D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62" r="-2" b="9553"/>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52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47" name="Rectangle 3994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38" name="Picture 2" descr="green-leafed tree at daytime">
            <a:extLst>
              <a:ext uri="{FF2B5EF4-FFF2-40B4-BE49-F238E27FC236}">
                <a16:creationId xmlns:a16="http://schemas.microsoft.com/office/drawing/2014/main" id="{701D01FE-3B74-4D09-B85D-4B5E97E8B0BA}"/>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87" b="693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7C0B00-1551-4B03-A686-5A311B7A2AB3}"/>
              </a:ext>
            </a:extLst>
          </p:cNvPr>
          <p:cNvSpPr>
            <a:spLocks noGrp="1"/>
          </p:cNvSpPr>
          <p:nvPr>
            <p:ph type="title"/>
          </p:nvPr>
        </p:nvSpPr>
        <p:spPr>
          <a:xfrm>
            <a:off x="838200" y="365125"/>
            <a:ext cx="10515600" cy="1325563"/>
          </a:xfrm>
        </p:spPr>
        <p:txBody>
          <a:bodyPr>
            <a:normAutofit/>
          </a:bodyPr>
          <a:lstStyle/>
          <a:p>
            <a:r>
              <a:rPr lang="en-IN">
                <a:solidFill>
                  <a:srgbClr val="FFFFFF"/>
                </a:solidFill>
              </a:rPr>
              <a:t>Control Measures? </a:t>
            </a:r>
            <a:endParaRPr lang="en-US">
              <a:solidFill>
                <a:srgbClr val="FFFFFF"/>
              </a:solidFill>
            </a:endParaRPr>
          </a:p>
        </p:txBody>
      </p:sp>
      <p:sp>
        <p:nvSpPr>
          <p:cNvPr id="3" name="Content Placeholder 2">
            <a:extLst>
              <a:ext uri="{FF2B5EF4-FFF2-40B4-BE49-F238E27FC236}">
                <a16:creationId xmlns:a16="http://schemas.microsoft.com/office/drawing/2014/main" id="{CC58C01E-B107-45DF-B612-F42803EF20EA}"/>
              </a:ext>
            </a:extLst>
          </p:cNvPr>
          <p:cNvSpPr>
            <a:spLocks noGrp="1"/>
          </p:cNvSpPr>
          <p:nvPr>
            <p:ph idx="1"/>
          </p:nvPr>
        </p:nvSpPr>
        <p:spPr>
          <a:xfrm>
            <a:off x="838200" y="1825625"/>
            <a:ext cx="10515600" cy="4351338"/>
          </a:xfrm>
        </p:spPr>
        <p:txBody>
          <a:bodyPr>
            <a:normAutofit/>
          </a:bodyPr>
          <a:lstStyle/>
          <a:p>
            <a:pPr marL="0" indent="0">
              <a:buNone/>
            </a:pPr>
            <a:r>
              <a:rPr lang="en-US" sz="3200" dirty="0">
                <a:solidFill>
                  <a:srgbClr val="FFFFFF"/>
                </a:solidFill>
              </a:rPr>
              <a:t>The Great Green Wall of Gujarat to Delhi, Aravalli Green ecological corridor, which is also connected to Shivalik hill, is proposed for a plantation of more than 1.30 billion native trees in the coming ten years.  This long-term solution will increase the green around the territory and help the capital to fight pollution.</a:t>
            </a:r>
          </a:p>
        </p:txBody>
      </p:sp>
    </p:spTree>
    <p:extLst>
      <p:ext uri="{BB962C8B-B14F-4D97-AF65-F5344CB8AC3E}">
        <p14:creationId xmlns:p14="http://schemas.microsoft.com/office/powerpoint/2010/main" val="360131656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585A5-AE46-4FCB-808D-B3B0059BAF8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IN" sz="3200" kern="1200" dirty="0">
                <a:solidFill>
                  <a:schemeClr val="bg1"/>
                </a:solidFill>
                <a:latin typeface="+mj-lt"/>
                <a:ea typeface="+mj-ea"/>
                <a:cs typeface="+mj-cs"/>
              </a:rPr>
              <a:t>Initiatives</a:t>
            </a:r>
            <a:endParaRPr lang="en-US" sz="32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BB45A1DA-BC52-465D-8F1F-1D0F76578860}"/>
              </a:ext>
            </a:extLst>
          </p:cNvPr>
          <p:cNvPicPr>
            <a:picLocks noGrp="1" noChangeAspect="1"/>
          </p:cNvPicPr>
          <p:nvPr>
            <p:ph idx="1"/>
          </p:nvPr>
        </p:nvPicPr>
        <p:blipFill>
          <a:blip r:embed="rId2"/>
          <a:stretch>
            <a:fillRect/>
          </a:stretch>
        </p:blipFill>
        <p:spPr>
          <a:xfrm>
            <a:off x="1113425" y="1675227"/>
            <a:ext cx="9965149" cy="4394199"/>
          </a:xfrm>
          <a:prstGeom prst="rect">
            <a:avLst/>
          </a:prstGeom>
        </p:spPr>
      </p:pic>
    </p:spTree>
    <p:extLst>
      <p:ext uri="{BB962C8B-B14F-4D97-AF65-F5344CB8AC3E}">
        <p14:creationId xmlns:p14="http://schemas.microsoft.com/office/powerpoint/2010/main" val="3741056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96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2" name="Picture 2" descr="cars passing through north and south">
            <a:extLst>
              <a:ext uri="{FF2B5EF4-FFF2-40B4-BE49-F238E27FC236}">
                <a16:creationId xmlns:a16="http://schemas.microsoft.com/office/drawing/2014/main" id="{213C6BE5-40B4-427C-9351-B6483D400568}"/>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573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B86B29-CBB1-413A-90A1-8AEC4BA606E9}"/>
              </a:ext>
            </a:extLst>
          </p:cNvPr>
          <p:cNvSpPr>
            <a:spLocks noGrp="1"/>
          </p:cNvSpPr>
          <p:nvPr>
            <p:ph type="title"/>
          </p:nvPr>
        </p:nvSpPr>
        <p:spPr>
          <a:xfrm>
            <a:off x="841249" y="941832"/>
            <a:ext cx="10506456" cy="2057400"/>
          </a:xfrm>
        </p:spPr>
        <p:txBody>
          <a:bodyPr anchor="b">
            <a:normAutofit/>
          </a:bodyPr>
          <a:lstStyle/>
          <a:p>
            <a:r>
              <a:rPr lang="en-IN" sz="5000"/>
              <a:t>Odd Even Scheme</a:t>
            </a:r>
            <a:endParaRPr lang="en-US" sz="5000"/>
          </a:p>
        </p:txBody>
      </p:sp>
      <p:sp>
        <p:nvSpPr>
          <p:cNvPr id="40969" name="Rectangle 4096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971" name="Rectangle 4097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805008C-F73B-4BE4-B9EB-DF475814E58B}"/>
              </a:ext>
            </a:extLst>
          </p:cNvPr>
          <p:cNvSpPr>
            <a:spLocks noGrp="1"/>
          </p:cNvSpPr>
          <p:nvPr>
            <p:ph idx="1"/>
          </p:nvPr>
        </p:nvSpPr>
        <p:spPr>
          <a:xfrm>
            <a:off x="841248" y="3502152"/>
            <a:ext cx="10506456" cy="2670048"/>
          </a:xfrm>
        </p:spPr>
        <p:txBody>
          <a:bodyPr>
            <a:normAutofit/>
          </a:bodyPr>
          <a:lstStyle/>
          <a:p>
            <a:pPr marL="0" indent="0">
              <a:buNone/>
            </a:pPr>
            <a:r>
              <a:rPr lang="en-US" dirty="0"/>
              <a:t>An analysis of AQI statistics revealed that Delhi’s air quality did not improve during odd-even days that year: the average AQI from 4 to 15 November was 362, whereas in 2018, the average AQI for the same period in absence of odd-even was 335.In other words, Delhi’s air quality was 8 percent worse in odd-even days compared to the previous year.</a:t>
            </a:r>
          </a:p>
        </p:txBody>
      </p:sp>
    </p:spTree>
    <p:extLst>
      <p:ext uri="{BB962C8B-B14F-4D97-AF65-F5344CB8AC3E}">
        <p14:creationId xmlns:p14="http://schemas.microsoft.com/office/powerpoint/2010/main" val="68993968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237988B-E764-46A0-A7EE-C7B6041D751A}"/>
              </a:ext>
            </a:extLst>
          </p:cNvPr>
          <p:cNvPicPr>
            <a:picLocks noGrp="1" noChangeAspect="1"/>
          </p:cNvPicPr>
          <p:nvPr>
            <p:ph idx="1"/>
          </p:nvPr>
        </p:nvPicPr>
        <p:blipFill>
          <a:blip r:embed="rId2"/>
          <a:stretch>
            <a:fillRect/>
          </a:stretch>
        </p:blipFill>
        <p:spPr>
          <a:xfrm>
            <a:off x="643467" y="1057149"/>
            <a:ext cx="10905066" cy="4743702"/>
          </a:xfrm>
          <a:prstGeom prst="rect">
            <a:avLst/>
          </a:prstGeom>
        </p:spPr>
      </p:pic>
    </p:spTree>
    <p:extLst>
      <p:ext uri="{BB962C8B-B14F-4D97-AF65-F5344CB8AC3E}">
        <p14:creationId xmlns:p14="http://schemas.microsoft.com/office/powerpoint/2010/main" val="205268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844" name="Picture 4" descr="green and brown soccer field">
            <a:extLst>
              <a:ext uri="{FF2B5EF4-FFF2-40B4-BE49-F238E27FC236}">
                <a16:creationId xmlns:a16="http://schemas.microsoft.com/office/drawing/2014/main" id="{31039207-581C-4EAD-ADBC-9B6CF5607A1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C3CA0D-215A-4689-AFF5-2BBF6221B12E}"/>
              </a:ext>
            </a:extLst>
          </p:cNvPr>
          <p:cNvSpPr>
            <a:spLocks noGrp="1"/>
          </p:cNvSpPr>
          <p:nvPr>
            <p:ph type="title"/>
          </p:nvPr>
        </p:nvSpPr>
        <p:spPr>
          <a:xfrm>
            <a:off x="841249" y="941832"/>
            <a:ext cx="10506456" cy="2057400"/>
          </a:xfrm>
        </p:spPr>
        <p:txBody>
          <a:bodyPr anchor="b">
            <a:normAutofit/>
          </a:bodyPr>
          <a:lstStyle/>
          <a:p>
            <a:r>
              <a:rPr lang="en-IN" sz="8000" dirty="0">
                <a:latin typeface="CATCH THE WIND" pitchFamily="2" charset="0"/>
              </a:rPr>
              <a:t>Towards Sustainable Development</a:t>
            </a:r>
            <a:endParaRPr lang="en-US" sz="8000" dirty="0">
              <a:latin typeface="CATCH THE WIND" pitchFamily="2" charset="0"/>
            </a:endParaRPr>
          </a:p>
        </p:txBody>
      </p:sp>
      <p:sp>
        <p:nvSpPr>
          <p:cNvPr id="35851" name="Rectangle 358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853" name="Rectangle 358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26ED5F81-C92D-4565-807B-8247C63D2572}"/>
              </a:ext>
            </a:extLst>
          </p:cNvPr>
          <p:cNvSpPr>
            <a:spLocks noGrp="1"/>
          </p:cNvSpPr>
          <p:nvPr>
            <p:ph idx="1"/>
          </p:nvPr>
        </p:nvSpPr>
        <p:spPr>
          <a:xfrm>
            <a:off x="841248" y="3502152"/>
            <a:ext cx="10506456" cy="2670048"/>
          </a:xfrm>
        </p:spPr>
        <p:txBody>
          <a:bodyPr>
            <a:normAutofit lnSpcReduction="10000"/>
          </a:bodyPr>
          <a:lstStyle/>
          <a:p>
            <a:pPr marL="0" indent="0">
              <a:buNone/>
            </a:pPr>
            <a:r>
              <a:rPr lang="en-US" sz="3200" dirty="0"/>
              <a:t>Wind power generation capacity in </a:t>
            </a:r>
            <a:r>
              <a:rPr lang="en-US" sz="3200" dirty="0">
                <a:hlinkClick r:id="rId3" tooltip="India"/>
              </a:rPr>
              <a:t>India</a:t>
            </a:r>
            <a:r>
              <a:rPr lang="en-US" sz="3200" dirty="0"/>
              <a:t> has significantly increased in recent years. As of 30 November 2021, the total installed wind power capacity was 40 </a:t>
            </a:r>
            <a:r>
              <a:rPr lang="en-US" sz="3200" dirty="0">
                <a:hlinkClick r:id="rId4" tooltip="Gigawatt"/>
              </a:rPr>
              <a:t>GW</a:t>
            </a:r>
            <a:r>
              <a:rPr lang="en-US" sz="3200" dirty="0"/>
              <a:t>, the </a:t>
            </a:r>
            <a:r>
              <a:rPr lang="en-US" sz="3200" dirty="0">
                <a:hlinkClick r:id="rId5" tooltip="Wind power by country"/>
              </a:rPr>
              <a:t>fourth largest installed wind power capacity in the world</a:t>
            </a:r>
            <a:r>
              <a:rPr lang="en-US" sz="3200" dirty="0"/>
              <a:t>. </a:t>
            </a:r>
            <a:r>
              <a:rPr lang="en-US" sz="3200" dirty="0">
                <a:hlinkClick r:id="rId6" tooltip="Wind power"/>
              </a:rPr>
              <a:t>Wind power</a:t>
            </a:r>
            <a:r>
              <a:rPr lang="en-US" sz="3200" dirty="0"/>
              <a:t> capacity is mainly spread across the Southern, Western and Northern regions.</a:t>
            </a:r>
          </a:p>
        </p:txBody>
      </p:sp>
    </p:spTree>
    <p:extLst>
      <p:ext uri="{BB962C8B-B14F-4D97-AF65-F5344CB8AC3E}">
        <p14:creationId xmlns:p14="http://schemas.microsoft.com/office/powerpoint/2010/main" val="217006503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B0E8F3ED-C7FD-4E88-BBD0-A43326719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15364"/>
            <a:ext cx="9677400" cy="6842636"/>
          </a:xfrm>
          <a:prstGeom prst="rect">
            <a:avLst/>
          </a:prstGeom>
        </p:spPr>
      </p:pic>
    </p:spTree>
    <p:extLst>
      <p:ext uri="{BB962C8B-B14F-4D97-AF65-F5344CB8AC3E}">
        <p14:creationId xmlns:p14="http://schemas.microsoft.com/office/powerpoint/2010/main" val="648118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946F6-333C-404D-B1F8-657EAB713A7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IN" sz="3200" kern="1200" dirty="0">
                <a:solidFill>
                  <a:schemeClr val="bg1"/>
                </a:solidFill>
                <a:latin typeface="+mj-lt"/>
                <a:ea typeface="+mj-ea"/>
                <a:cs typeface="+mj-cs"/>
              </a:rPr>
              <a:t>Installed Wind Capacity</a:t>
            </a:r>
            <a:endParaRPr lang="en-US" sz="32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782F224E-847C-4691-A7D3-57149E41F878}"/>
              </a:ext>
            </a:extLst>
          </p:cNvPr>
          <p:cNvPicPr>
            <a:picLocks noGrp="1" noChangeAspect="1"/>
          </p:cNvPicPr>
          <p:nvPr>
            <p:ph idx="1"/>
          </p:nvPr>
        </p:nvPicPr>
        <p:blipFill>
          <a:blip r:embed="rId2"/>
          <a:stretch>
            <a:fillRect/>
          </a:stretch>
        </p:blipFill>
        <p:spPr>
          <a:xfrm>
            <a:off x="643467" y="3149867"/>
            <a:ext cx="10905066" cy="1444919"/>
          </a:xfrm>
          <a:prstGeom prst="rect">
            <a:avLst/>
          </a:prstGeom>
        </p:spPr>
      </p:pic>
    </p:spTree>
    <p:extLst>
      <p:ext uri="{BB962C8B-B14F-4D97-AF65-F5344CB8AC3E}">
        <p14:creationId xmlns:p14="http://schemas.microsoft.com/office/powerpoint/2010/main" val="2803976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8ECCAE1-DCBA-407C-BA8E-F175F7A62560}"/>
              </a:ext>
            </a:extLst>
          </p:cNvPr>
          <p:cNvPicPr>
            <a:picLocks noGrp="1" noChangeAspect="1"/>
          </p:cNvPicPr>
          <p:nvPr>
            <p:ph idx="1"/>
          </p:nvPr>
        </p:nvPicPr>
        <p:blipFill>
          <a:blip r:embed="rId2"/>
          <a:stretch>
            <a:fillRect/>
          </a:stretch>
        </p:blipFill>
        <p:spPr>
          <a:xfrm>
            <a:off x="4034705" y="643466"/>
            <a:ext cx="4122590" cy="5571067"/>
          </a:xfrm>
          <a:prstGeom prst="rect">
            <a:avLst/>
          </a:prstGeom>
        </p:spPr>
      </p:pic>
    </p:spTree>
    <p:extLst>
      <p:ext uri="{BB962C8B-B14F-4D97-AF65-F5344CB8AC3E}">
        <p14:creationId xmlns:p14="http://schemas.microsoft.com/office/powerpoint/2010/main" val="1839069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4" name="Picture 6" descr="person writing on white paper">
            <a:extLst>
              <a:ext uri="{FF2B5EF4-FFF2-40B4-BE49-F238E27FC236}">
                <a16:creationId xmlns:a16="http://schemas.microsoft.com/office/drawing/2014/main" id="{663D644B-F776-47CF-8475-0ECA5F7A687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7386" b="25078"/>
          <a:stretch/>
        </p:blipFill>
        <p:spPr bwMode="auto">
          <a:xfrm>
            <a:off x="-6" y="-4"/>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6FCD41-E419-4A66-8AED-9E23A56B471C}"/>
              </a:ext>
            </a:extLst>
          </p:cNvPr>
          <p:cNvSpPr>
            <a:spLocks noGrp="1"/>
          </p:cNvSpPr>
          <p:nvPr>
            <p:ph type="title"/>
          </p:nvPr>
        </p:nvSpPr>
        <p:spPr>
          <a:xfrm>
            <a:off x="2142898" y="3908020"/>
            <a:ext cx="7591651" cy="2100295"/>
          </a:xfrm>
        </p:spPr>
        <p:txBody>
          <a:bodyPr vert="horz" lIns="91440" tIns="45720" rIns="91440" bIns="45720" rtlCol="0" anchor="t">
            <a:noAutofit/>
          </a:bodyPr>
          <a:lstStyle/>
          <a:p>
            <a:r>
              <a:rPr lang="en-US" sz="8000" dirty="0">
                <a:solidFill>
                  <a:srgbClr val="00B050"/>
                </a:solidFill>
                <a:latin typeface="Fenwick Outline" panose="02000503030000020003" pitchFamily="50" charset="0"/>
              </a:rPr>
              <a:t>SOLUTIONS</a:t>
            </a:r>
            <a:r>
              <a:rPr lang="en-US" sz="8000" dirty="0">
                <a:latin typeface="Fenwick Outline" panose="02000503030000020003" pitchFamily="50" charset="0"/>
              </a:rPr>
              <a:t> TO AIR POLLUTION</a:t>
            </a:r>
          </a:p>
        </p:txBody>
      </p:sp>
      <p:sp>
        <p:nvSpPr>
          <p:cNvPr id="3" name="Content Placeholder 2">
            <a:extLst>
              <a:ext uri="{FF2B5EF4-FFF2-40B4-BE49-F238E27FC236}">
                <a16:creationId xmlns:a16="http://schemas.microsoft.com/office/drawing/2014/main" id="{C9304AD2-59A2-46EC-B3FF-CA4F70B6DE1A}"/>
              </a:ext>
            </a:extLst>
          </p:cNvPr>
          <p:cNvSpPr>
            <a:spLocks noGrp="1"/>
          </p:cNvSpPr>
          <p:nvPr>
            <p:ph idx="1"/>
          </p:nvPr>
        </p:nvSpPr>
        <p:spPr>
          <a:xfrm>
            <a:off x="4228874" y="6132092"/>
            <a:ext cx="6203590" cy="576738"/>
          </a:xfrm>
        </p:spPr>
        <p:txBody>
          <a:bodyPr vert="horz" lIns="91440" tIns="45720" rIns="91440" bIns="45720" rtlCol="0" anchor="b">
            <a:normAutofit/>
          </a:bodyPr>
          <a:lstStyle/>
          <a:p>
            <a:pPr marL="0" indent="0">
              <a:buNone/>
            </a:pPr>
            <a:r>
              <a:rPr lang="en-US" sz="3200" kern="1200" dirty="0">
                <a:solidFill>
                  <a:schemeClr val="tx1"/>
                </a:solidFill>
                <a:latin typeface="+mn-lt"/>
                <a:ea typeface="+mn-ea"/>
                <a:cs typeface="+mn-cs"/>
              </a:rPr>
              <a:t>50. Atharva </a:t>
            </a:r>
            <a:r>
              <a:rPr lang="en-US" sz="3200" kern="1200" dirty="0" err="1">
                <a:solidFill>
                  <a:schemeClr val="tx1"/>
                </a:solidFill>
                <a:latin typeface="+mn-lt"/>
                <a:ea typeface="+mn-ea"/>
                <a:cs typeface="+mn-cs"/>
              </a:rPr>
              <a:t>Tanawade</a:t>
            </a:r>
            <a:endParaRPr lang="en-US" sz="3200" kern="1200" dirty="0">
              <a:solidFill>
                <a:schemeClr val="tx1"/>
              </a:solidFill>
              <a:latin typeface="+mn-lt"/>
              <a:ea typeface="+mn-ea"/>
              <a:cs typeface="+mn-cs"/>
            </a:endParaRPr>
          </a:p>
        </p:txBody>
      </p:sp>
      <p:sp>
        <p:nvSpPr>
          <p:cNvPr id="22553" name="Freeform: Shape 22544">
            <a:extLst>
              <a:ext uri="{FF2B5EF4-FFF2-40B4-BE49-F238E27FC236}">
                <a16:creationId xmlns:a16="http://schemas.microsoft.com/office/drawing/2014/main" id="{0C498D70-E3F3-491D-AD66-F47DEC818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561316"/>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538" name="Picture 10" descr="https://images.unsplash.com/photo-1633613286848-e6f43bbafb8d?ixlib=rb-1.2.1&amp;ixid=MnwxMjA3fDB8MHxzZWFyY2h8MTZ8fHNvbHV0aW9uc3xlbnwwfHwwfHw%3D&amp;w=1000&amp;q=80">
            <a:extLst>
              <a:ext uri="{FF2B5EF4-FFF2-40B4-BE49-F238E27FC236}">
                <a16:creationId xmlns:a16="http://schemas.microsoft.com/office/drawing/2014/main" id="{1F6DDA2D-39C7-4104-B707-C4B94105D7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86" r="7617" b="-1"/>
          <a:stretch/>
        </p:blipFill>
        <p:spPr bwMode="auto">
          <a:xfrm>
            <a:off x="-6" y="725908"/>
            <a:ext cx="1598364" cy="2852928"/>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a:noFill/>
          <a:extLst>
            <a:ext uri="{909E8E84-426E-40DD-AFC4-6F175D3DCCD1}">
              <a14:hiddenFill xmlns:a14="http://schemas.microsoft.com/office/drawing/2010/main">
                <a:solidFill>
                  <a:srgbClr val="FFFFFF"/>
                </a:solidFill>
              </a14:hiddenFill>
            </a:ext>
          </a:extLst>
        </p:spPr>
      </p:pic>
      <p:sp>
        <p:nvSpPr>
          <p:cNvPr id="22554" name="Oval 22546">
            <a:extLst>
              <a:ext uri="{FF2B5EF4-FFF2-40B4-BE49-F238E27FC236}">
                <a16:creationId xmlns:a16="http://schemas.microsoft.com/office/drawing/2014/main" id="{593AFE2C-42B2-4C01-B3C4-EFFC4FA67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830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530" name="Picture 2" descr="text">
            <a:extLst>
              <a:ext uri="{FF2B5EF4-FFF2-40B4-BE49-F238E27FC236}">
                <a16:creationId xmlns:a16="http://schemas.microsoft.com/office/drawing/2014/main" id="{9766427C-4B9E-428A-9A14-EB9532A42A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93" r="22856" b="-1"/>
          <a:stretch/>
        </p:blipFill>
        <p:spPr bwMode="auto">
          <a:xfrm>
            <a:off x="214289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2555" name="Oval 22548">
            <a:extLst>
              <a:ext uri="{FF2B5EF4-FFF2-40B4-BE49-F238E27FC236}">
                <a16:creationId xmlns:a16="http://schemas.microsoft.com/office/drawing/2014/main" id="{59C1EA7D-CC54-4A0A-B26F-2D24CAF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5776"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540" name="Picture 12" descr="person holding green flower bud">
            <a:extLst>
              <a:ext uri="{FF2B5EF4-FFF2-40B4-BE49-F238E27FC236}">
                <a16:creationId xmlns:a16="http://schemas.microsoft.com/office/drawing/2014/main" id="{3B7AD6C9-A13C-4563-BFD4-91C2AC4BB3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936" r="18313" b="-1"/>
          <a:stretch/>
        </p:blipFill>
        <p:spPr bwMode="auto">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2556" name="Oval 22550">
            <a:extLst>
              <a:ext uri="{FF2B5EF4-FFF2-40B4-BE49-F238E27FC236}">
                <a16:creationId xmlns:a16="http://schemas.microsoft.com/office/drawing/2014/main" id="{8791BC3C-724D-4C71-96CA-E85CE9C86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3246"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532" name="Picture 4" descr="photo of outer space">
            <a:extLst>
              <a:ext uri="{FF2B5EF4-FFF2-40B4-BE49-F238E27FC236}">
                <a16:creationId xmlns:a16="http://schemas.microsoft.com/office/drawing/2014/main" id="{C38C6EEF-2CFB-4307-A63A-A08B14F1BD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89" r="20909" b="-3"/>
          <a:stretch/>
        </p:blipFill>
        <p:spPr bwMode="auto">
          <a:xfrm>
            <a:off x="8937838"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3359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s://indiapix-lowres.s3.ap-south-1.amazonaws.com/699_low/PRZH0021DF.JPG">
            <a:extLst>
              <a:ext uri="{FF2B5EF4-FFF2-40B4-BE49-F238E27FC236}">
                <a16:creationId xmlns:a16="http://schemas.microsoft.com/office/drawing/2014/main" id="{BA99DB0A-2C38-48AA-8EF6-309F1B9D0159}"/>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12423" b="3332"/>
          <a:stretch/>
        </p:blipFill>
        <p:spPr bwMode="auto">
          <a:xfrm>
            <a:off x="-19" y="10"/>
            <a:ext cx="12192000" cy="6855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686542-37B0-4F7F-F5D7-18743C7A4B4D}"/>
              </a:ext>
            </a:extLst>
          </p:cNvPr>
          <p:cNvSpPr>
            <a:spLocks noGrp="1"/>
          </p:cNvSpPr>
          <p:nvPr>
            <p:ph type="title"/>
          </p:nvPr>
        </p:nvSpPr>
        <p:spPr>
          <a:xfrm>
            <a:off x="890492" y="804334"/>
            <a:ext cx="5478085" cy="1917518"/>
          </a:xfrm>
        </p:spPr>
        <p:txBody>
          <a:bodyPr>
            <a:normAutofit/>
          </a:bodyPr>
          <a:lstStyle/>
          <a:p>
            <a:r>
              <a:rPr lang="en-US" sz="4800" dirty="0">
                <a:solidFill>
                  <a:schemeClr val="accent4">
                    <a:lumMod val="60000"/>
                    <a:lumOff val="40000"/>
                  </a:schemeClr>
                </a:solidFill>
                <a:latin typeface="Scribble Box" panose="02000000000000000000" pitchFamily="2" charset="0"/>
              </a:rPr>
              <a:t>Effects of </a:t>
            </a:r>
            <a:r>
              <a:rPr lang="en-US" sz="4800" dirty="0">
                <a:solidFill>
                  <a:srgbClr val="FF0000"/>
                </a:solidFill>
                <a:latin typeface="Scribble Box" panose="02000000000000000000" pitchFamily="2" charset="0"/>
              </a:rPr>
              <a:t>Air Pollution</a:t>
            </a:r>
          </a:p>
        </p:txBody>
      </p:sp>
      <p:sp>
        <p:nvSpPr>
          <p:cNvPr id="3" name="Content Placeholder 2">
            <a:extLst>
              <a:ext uri="{FF2B5EF4-FFF2-40B4-BE49-F238E27FC236}">
                <a16:creationId xmlns:a16="http://schemas.microsoft.com/office/drawing/2014/main" id="{33E64A73-8F07-0C7C-43E2-20050F3599B5}"/>
              </a:ext>
            </a:extLst>
          </p:cNvPr>
          <p:cNvSpPr>
            <a:spLocks noGrp="1"/>
          </p:cNvSpPr>
          <p:nvPr>
            <p:ph idx="1"/>
          </p:nvPr>
        </p:nvSpPr>
        <p:spPr>
          <a:xfrm>
            <a:off x="805543" y="2871982"/>
            <a:ext cx="5272888" cy="3181684"/>
          </a:xfrm>
        </p:spPr>
        <p:txBody>
          <a:bodyPr anchor="t">
            <a:normAutofit/>
          </a:bodyPr>
          <a:lstStyle/>
          <a:p>
            <a:pPr marL="0" indent="0">
              <a:buNone/>
            </a:pPr>
            <a:r>
              <a:rPr lang="en-US" dirty="0"/>
              <a:t>The effects of air pollution on the human body vary depending on the type of pollutant and the length and level of exposure—as well as other factors, including a person’s individual health risks and the cumulative impacts of multiple pollutants or stressors.</a:t>
            </a:r>
          </a:p>
        </p:txBody>
      </p:sp>
      <p:sp>
        <p:nvSpPr>
          <p:cNvPr id="4122"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2" name="Picture 6" descr="white clouds over city buildings during daytime">
            <a:extLst>
              <a:ext uri="{FF2B5EF4-FFF2-40B4-BE49-F238E27FC236}">
                <a16:creationId xmlns:a16="http://schemas.microsoft.com/office/drawing/2014/main" id="{5706A499-51C4-407E-9E3E-7D72B65D2A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1173"/>
          <a:stretch/>
        </p:blipFill>
        <p:spPr bwMode="auto">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29910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82" name="Rectangle 23577">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descr="yellow train">
            <a:extLst>
              <a:ext uri="{FF2B5EF4-FFF2-40B4-BE49-F238E27FC236}">
                <a16:creationId xmlns:a16="http://schemas.microsoft.com/office/drawing/2014/main" id="{12F90B08-203E-4CA0-A3FC-8ACA2E4F744C}"/>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52057" b="10396"/>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F74C6D-BC14-3BC8-48FD-FA58D5C6929B}"/>
              </a:ext>
            </a:extLst>
          </p:cNvPr>
          <p:cNvSpPr>
            <a:spLocks noGrp="1"/>
          </p:cNvSpPr>
          <p:nvPr>
            <p:ph type="title"/>
          </p:nvPr>
        </p:nvSpPr>
        <p:spPr>
          <a:xfrm>
            <a:off x="5491492" y="928037"/>
            <a:ext cx="5612012" cy="1613916"/>
          </a:xfrm>
        </p:spPr>
        <p:txBody>
          <a:bodyPr>
            <a:noAutofit/>
          </a:bodyPr>
          <a:lstStyle/>
          <a:p>
            <a:r>
              <a:rPr lang="en-US" sz="5400" dirty="0">
                <a:solidFill>
                  <a:srgbClr val="BF9817"/>
                </a:solidFill>
                <a:latin typeface="Aquire" pitchFamily="50" charset="0"/>
              </a:rPr>
              <a:t>1. USING PUBLIC TRANSPORTS</a:t>
            </a:r>
          </a:p>
        </p:txBody>
      </p:sp>
      <p:sp>
        <p:nvSpPr>
          <p:cNvPr id="23583" name="Rectangle 23579">
            <a:extLst>
              <a:ext uri="{FF2B5EF4-FFF2-40B4-BE49-F238E27FC236}">
                <a16:creationId xmlns:a16="http://schemas.microsoft.com/office/drawing/2014/main" id="{3BD53A9B-9757-4152-AC12-68721FC8A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4811"/>
            <a:ext cx="4803820" cy="492837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macro shot of yellow train hanging handles">
            <a:extLst>
              <a:ext uri="{FF2B5EF4-FFF2-40B4-BE49-F238E27FC236}">
                <a16:creationId xmlns:a16="http://schemas.microsoft.com/office/drawing/2014/main" id="{86C7D9E2-C6C8-402F-92CD-A1D81ABFC4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90" r="17794" b="-2"/>
          <a:stretch/>
        </p:blipFill>
        <p:spPr bwMode="auto">
          <a:xfrm>
            <a:off x="20" y="1129284"/>
            <a:ext cx="4617700" cy="45994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2625E97-3A4B-CBD1-C197-AF21D2A74429}"/>
              </a:ext>
            </a:extLst>
          </p:cNvPr>
          <p:cNvSpPr>
            <a:spLocks noGrp="1"/>
          </p:cNvSpPr>
          <p:nvPr>
            <p:ph idx="1"/>
          </p:nvPr>
        </p:nvSpPr>
        <p:spPr>
          <a:xfrm>
            <a:off x="5498975" y="2743200"/>
            <a:ext cx="5604529" cy="3186763"/>
          </a:xfrm>
        </p:spPr>
        <p:txBody>
          <a:bodyPr>
            <a:normAutofit fontScale="92500" lnSpcReduction="10000"/>
          </a:bodyPr>
          <a:lstStyle/>
          <a:p>
            <a:pPr marL="0" indent="0">
              <a:buNone/>
            </a:pPr>
            <a:r>
              <a:rPr lang="en-US" sz="3200" dirty="0"/>
              <a:t>Using public transport is a sure short way of contributing to less air pollution as it provides with less gas and energy, even carpools contribute to it. In addition to less release of fuels and gas, using a public transport can also help in saving money</a:t>
            </a:r>
          </a:p>
          <a:p>
            <a:endParaRPr lang="en-US" sz="3200" dirty="0"/>
          </a:p>
        </p:txBody>
      </p:sp>
    </p:spTree>
    <p:extLst>
      <p:ext uri="{BB962C8B-B14F-4D97-AF65-F5344CB8AC3E}">
        <p14:creationId xmlns:p14="http://schemas.microsoft.com/office/powerpoint/2010/main" val="245258131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83" name="Rectangle 2458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macro photography of electric bulb">
            <a:extLst>
              <a:ext uri="{FF2B5EF4-FFF2-40B4-BE49-F238E27FC236}">
                <a16:creationId xmlns:a16="http://schemas.microsoft.com/office/drawing/2014/main" id="{47F735AE-E582-4FE9-A9F7-63135D4AD6C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D67200-7DF7-EC3F-620A-A9B7D5444320}"/>
              </a:ext>
            </a:extLst>
          </p:cNvPr>
          <p:cNvSpPr>
            <a:spLocks noGrp="1"/>
          </p:cNvSpPr>
          <p:nvPr>
            <p:ph type="title"/>
          </p:nvPr>
        </p:nvSpPr>
        <p:spPr>
          <a:xfrm>
            <a:off x="838200" y="593725"/>
            <a:ext cx="10515600" cy="1325563"/>
          </a:xfrm>
        </p:spPr>
        <p:txBody>
          <a:bodyPr>
            <a:noAutofit/>
          </a:bodyPr>
          <a:lstStyle/>
          <a:p>
            <a:pPr algn="ctr"/>
            <a:r>
              <a:rPr lang="en-US" sz="6000" dirty="0">
                <a:solidFill>
                  <a:srgbClr val="F1A292"/>
                </a:solidFill>
                <a:latin typeface="Scribble Box" panose="02000000000000000000" pitchFamily="2" charset="0"/>
              </a:rPr>
              <a:t>2. TURN OFF THE LIGHTS WHEN NOT IN USE</a:t>
            </a:r>
          </a:p>
        </p:txBody>
      </p:sp>
      <p:sp>
        <p:nvSpPr>
          <p:cNvPr id="3" name="Content Placeholder 2">
            <a:extLst>
              <a:ext uri="{FF2B5EF4-FFF2-40B4-BE49-F238E27FC236}">
                <a16:creationId xmlns:a16="http://schemas.microsoft.com/office/drawing/2014/main" id="{03CCA365-C260-75FA-85F0-78E61B02F6D9}"/>
              </a:ext>
            </a:extLst>
          </p:cNvPr>
          <p:cNvSpPr>
            <a:spLocks noGrp="1"/>
          </p:cNvSpPr>
          <p:nvPr>
            <p:ph idx="1"/>
          </p:nvPr>
        </p:nvSpPr>
        <p:spPr>
          <a:xfrm>
            <a:off x="771525" y="2349500"/>
            <a:ext cx="10515600" cy="4351338"/>
          </a:xfrm>
        </p:spPr>
        <p:txBody>
          <a:bodyPr>
            <a:normAutofit/>
          </a:bodyPr>
          <a:lstStyle/>
          <a:p>
            <a:pPr marL="0" indent="0">
              <a:buNone/>
            </a:pPr>
            <a:r>
              <a:rPr lang="en-US" sz="3600" dirty="0">
                <a:solidFill>
                  <a:srgbClr val="FFFFFF"/>
                </a:solidFill>
              </a:rPr>
              <a:t>The energy that the lights take also contribute to air pollution, thus less consumption of electricity can save energy. Use energy saving fluorescent lights to help the environment.</a:t>
            </a:r>
          </a:p>
        </p:txBody>
      </p:sp>
    </p:spTree>
    <p:extLst>
      <p:ext uri="{BB962C8B-B14F-4D97-AF65-F5344CB8AC3E}">
        <p14:creationId xmlns:p14="http://schemas.microsoft.com/office/powerpoint/2010/main" val="931236192"/>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BGRectangle">
            <a:extLst>
              <a:ext uri="{FF2B5EF4-FFF2-40B4-BE49-F238E27FC236}">
                <a16:creationId xmlns:a16="http://schemas.microsoft.com/office/drawing/2014/main" id="{9CC67894-1D18-43E0-B8E1-ECF37EB0D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5" name="Rectangle 25608">
            <a:extLst>
              <a:ext uri="{FF2B5EF4-FFF2-40B4-BE49-F238E27FC236}">
                <a16:creationId xmlns:a16="http://schemas.microsoft.com/office/drawing/2014/main" id="{A13E3398-4840-4DA1-B674-51AE569B2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602" name="Picture 2" descr="text">
            <a:extLst>
              <a:ext uri="{FF2B5EF4-FFF2-40B4-BE49-F238E27FC236}">
                <a16:creationId xmlns:a16="http://schemas.microsoft.com/office/drawing/2014/main" id="{8895A7E3-759C-49EC-A18B-7C0BA57FB7A4}"/>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15607" b="12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023CF2-22B4-BF74-2E5C-DE2A3E40F4A8}"/>
              </a:ext>
            </a:extLst>
          </p:cNvPr>
          <p:cNvSpPr>
            <a:spLocks noGrp="1"/>
          </p:cNvSpPr>
          <p:nvPr>
            <p:ph type="title"/>
          </p:nvPr>
        </p:nvSpPr>
        <p:spPr>
          <a:xfrm>
            <a:off x="1019476" y="486089"/>
            <a:ext cx="10410524" cy="1916632"/>
          </a:xfrm>
        </p:spPr>
        <p:txBody>
          <a:bodyPr>
            <a:noAutofit/>
          </a:bodyPr>
          <a:lstStyle/>
          <a:p>
            <a:pPr algn="ctr"/>
            <a:r>
              <a:rPr lang="en-IN" sz="8000" dirty="0">
                <a:solidFill>
                  <a:schemeClr val="accent1">
                    <a:lumMod val="40000"/>
                    <a:lumOff val="60000"/>
                  </a:schemeClr>
                </a:solidFill>
                <a:latin typeface="Scribble Box" panose="02000000000000000000" pitchFamily="2" charset="0"/>
              </a:rPr>
              <a:t>3. </a:t>
            </a:r>
            <a:r>
              <a:rPr lang="en-IN" sz="8000" dirty="0">
                <a:solidFill>
                  <a:schemeClr val="accent6">
                    <a:lumMod val="60000"/>
                    <a:lumOff val="40000"/>
                  </a:schemeClr>
                </a:solidFill>
                <a:latin typeface="Scribble Box" panose="02000000000000000000" pitchFamily="2" charset="0"/>
              </a:rPr>
              <a:t>REUSE</a:t>
            </a:r>
            <a:r>
              <a:rPr lang="en-IN" sz="8000" dirty="0">
                <a:solidFill>
                  <a:schemeClr val="accent1">
                    <a:lumMod val="40000"/>
                    <a:lumOff val="60000"/>
                  </a:schemeClr>
                </a:solidFill>
                <a:latin typeface="Scribble Box" panose="02000000000000000000" pitchFamily="2" charset="0"/>
              </a:rPr>
              <a:t> </a:t>
            </a:r>
            <a:r>
              <a:rPr lang="en-IN" sz="8000" dirty="0">
                <a:solidFill>
                  <a:srgbClr val="92D050"/>
                </a:solidFill>
                <a:latin typeface="Scribble Box" panose="02000000000000000000" pitchFamily="2" charset="0"/>
              </a:rPr>
              <a:t>REDUCE</a:t>
            </a:r>
            <a:r>
              <a:rPr lang="en-IN" sz="8000" dirty="0">
                <a:solidFill>
                  <a:schemeClr val="accent1">
                    <a:lumMod val="40000"/>
                    <a:lumOff val="60000"/>
                  </a:schemeClr>
                </a:solidFill>
                <a:latin typeface="Scribble Box" panose="02000000000000000000" pitchFamily="2" charset="0"/>
              </a:rPr>
              <a:t> AND </a:t>
            </a:r>
            <a:r>
              <a:rPr lang="en-IN" sz="8000" dirty="0">
                <a:solidFill>
                  <a:srgbClr val="00B050"/>
                </a:solidFill>
                <a:latin typeface="Scribble Box" panose="02000000000000000000" pitchFamily="2" charset="0"/>
              </a:rPr>
              <a:t>RECYCLE</a:t>
            </a:r>
            <a:endParaRPr lang="en-US" sz="8000" dirty="0">
              <a:solidFill>
                <a:srgbClr val="00B050"/>
              </a:solidFill>
              <a:latin typeface="Scribble Box" panose="02000000000000000000" pitchFamily="2" charset="0"/>
            </a:endParaRPr>
          </a:p>
        </p:txBody>
      </p:sp>
      <p:sp>
        <p:nvSpPr>
          <p:cNvPr id="25616" name="!!Line">
            <a:extLst>
              <a:ext uri="{FF2B5EF4-FFF2-40B4-BE49-F238E27FC236}">
                <a16:creationId xmlns:a16="http://schemas.microsoft.com/office/drawing/2014/main" id="{83306AB0-8BF5-43D5-B5E2-C53EA0783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826324"/>
            <a:ext cx="27432"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3F97BFF-A86E-2416-D0F0-31EDD67309BB}"/>
              </a:ext>
            </a:extLst>
          </p:cNvPr>
          <p:cNvSpPr>
            <a:spLocks noGrp="1"/>
          </p:cNvSpPr>
          <p:nvPr>
            <p:ph idx="1"/>
          </p:nvPr>
        </p:nvSpPr>
        <p:spPr>
          <a:xfrm>
            <a:off x="789432" y="2888809"/>
            <a:ext cx="10410524" cy="4126782"/>
          </a:xfrm>
        </p:spPr>
        <p:txBody>
          <a:bodyPr>
            <a:normAutofit/>
          </a:bodyPr>
          <a:lstStyle/>
          <a:p>
            <a:pPr marL="0" indent="0">
              <a:buNone/>
            </a:pPr>
            <a:r>
              <a:rPr lang="en-US" sz="3200" dirty="0">
                <a:solidFill>
                  <a:srgbClr val="FFFFFF"/>
                </a:solidFill>
              </a:rPr>
              <a:t>The concept of recycle and reuse is not just conserve resources and use them judicially but also is helpful for air pollution as it helps in reducing pollution emissions</a:t>
            </a:r>
          </a:p>
        </p:txBody>
      </p:sp>
    </p:spTree>
    <p:extLst>
      <p:ext uri="{BB962C8B-B14F-4D97-AF65-F5344CB8AC3E}">
        <p14:creationId xmlns:p14="http://schemas.microsoft.com/office/powerpoint/2010/main" val="2945963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3" name="Rectangle 26632">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5" name="Rectangle 26634">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woman in white dress in water">
            <a:extLst>
              <a:ext uri="{FF2B5EF4-FFF2-40B4-BE49-F238E27FC236}">
                <a16:creationId xmlns:a16="http://schemas.microsoft.com/office/drawing/2014/main" id="{08054C4F-7C0B-455D-977C-089B98C3E67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7098" b="40715"/>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E2D3E7-5947-3E21-2B80-B517A021DDD6}"/>
              </a:ext>
            </a:extLst>
          </p:cNvPr>
          <p:cNvSpPr>
            <a:spLocks noGrp="1"/>
          </p:cNvSpPr>
          <p:nvPr>
            <p:ph type="title"/>
          </p:nvPr>
        </p:nvSpPr>
        <p:spPr>
          <a:xfrm>
            <a:off x="682831" y="344808"/>
            <a:ext cx="10515600" cy="1325563"/>
          </a:xfrm>
        </p:spPr>
        <p:txBody>
          <a:bodyPr>
            <a:normAutofit/>
          </a:bodyPr>
          <a:lstStyle/>
          <a:p>
            <a:r>
              <a:rPr lang="en-US" sz="8000" dirty="0">
                <a:solidFill>
                  <a:srgbClr val="C00000"/>
                </a:solidFill>
                <a:latin typeface="SD Cammello Demo" panose="02000503030000020004" pitchFamily="2" charset="0"/>
              </a:rPr>
              <a:t>4. NO</a:t>
            </a:r>
            <a:r>
              <a:rPr lang="en-US" sz="8000" dirty="0">
                <a:solidFill>
                  <a:srgbClr val="8467A5"/>
                </a:solidFill>
                <a:latin typeface="SD Cammello Demo" panose="02000503030000020004" pitchFamily="2" charset="0"/>
              </a:rPr>
              <a:t> TO PLASTIC BAGS</a:t>
            </a:r>
          </a:p>
        </p:txBody>
      </p:sp>
      <p:sp>
        <p:nvSpPr>
          <p:cNvPr id="3" name="Content Placeholder 2">
            <a:extLst>
              <a:ext uri="{FF2B5EF4-FFF2-40B4-BE49-F238E27FC236}">
                <a16:creationId xmlns:a16="http://schemas.microsoft.com/office/drawing/2014/main" id="{9895D331-D40C-51DE-553D-EAFC31F8ED2A}"/>
              </a:ext>
            </a:extLst>
          </p:cNvPr>
          <p:cNvSpPr>
            <a:spLocks noGrp="1"/>
          </p:cNvSpPr>
          <p:nvPr>
            <p:ph idx="1"/>
          </p:nvPr>
        </p:nvSpPr>
        <p:spPr>
          <a:xfrm>
            <a:off x="682831" y="2015168"/>
            <a:ext cx="4614759" cy="4163337"/>
          </a:xfrm>
        </p:spPr>
        <p:txBody>
          <a:bodyPr>
            <a:normAutofit/>
          </a:bodyPr>
          <a:lstStyle/>
          <a:p>
            <a:pPr marL="0" indent="0">
              <a:buNone/>
            </a:pPr>
            <a:r>
              <a:rPr lang="en-US" dirty="0">
                <a:solidFill>
                  <a:srgbClr val="FFFFFF"/>
                </a:solidFill>
              </a:rPr>
              <a:t>The use of plastic products could be very harmful to the environment as they take a very long time to decompose, due to their material made up of oil. The use of paper bags instead is a better alternative as they decompose easily and are recyclable.</a:t>
            </a:r>
          </a:p>
        </p:txBody>
      </p:sp>
      <p:pic>
        <p:nvPicPr>
          <p:cNvPr id="26626" name="Picture 2" descr="trash lot close-up photography">
            <a:extLst>
              <a:ext uri="{FF2B5EF4-FFF2-40B4-BE49-F238E27FC236}">
                <a16:creationId xmlns:a16="http://schemas.microsoft.com/office/drawing/2014/main" id="{B4659C29-3172-46B5-8DE5-7EDF0D113E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2" r="14518" b="-3"/>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615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5" name="Rectangle 2765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7" name="Rectangle 27656">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59" name="Rectangle 27658">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1" name="Rectangle 27660">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63" name="Rectangle 27662">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7665" name="Picture 27664">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27650" name="Picture 2" descr="low angle photo of pine trees">
            <a:extLst>
              <a:ext uri="{FF2B5EF4-FFF2-40B4-BE49-F238E27FC236}">
                <a16:creationId xmlns:a16="http://schemas.microsoft.com/office/drawing/2014/main" id="{160196FF-0402-43CF-A5B4-E7AA6716B635}"/>
              </a:ext>
            </a:extLst>
          </p:cNvPr>
          <p:cNvPicPr>
            <a:picLocks noChangeAspect="1" noChangeArrowheads="1"/>
          </p:cNvPicPr>
          <p:nvPr/>
        </p:nvPicPr>
        <p:blipFill rotWithShape="1">
          <a:blip r:embed="rId3">
            <a:alphaModFix amt="60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8158" r="-1" b="16823"/>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CD0E83-FDD0-864E-529E-DB047B36C662}"/>
              </a:ext>
            </a:extLst>
          </p:cNvPr>
          <p:cNvSpPr>
            <a:spLocks noGrp="1"/>
          </p:cNvSpPr>
          <p:nvPr>
            <p:ph type="title"/>
          </p:nvPr>
        </p:nvSpPr>
        <p:spPr>
          <a:xfrm>
            <a:off x="1191966" y="638668"/>
            <a:ext cx="9801854" cy="2790331"/>
          </a:xfrm>
        </p:spPr>
        <p:txBody>
          <a:bodyPr anchor="b">
            <a:noAutofit/>
          </a:bodyPr>
          <a:lstStyle/>
          <a:p>
            <a:pPr algn="ctr"/>
            <a:r>
              <a:rPr lang="en-US" sz="11500" dirty="0">
                <a:solidFill>
                  <a:schemeClr val="accent6">
                    <a:lumMod val="40000"/>
                    <a:lumOff val="60000"/>
                  </a:schemeClr>
                </a:solidFill>
                <a:latin typeface="CF One Two Trees" pitchFamily="2" charset="0"/>
              </a:rPr>
              <a:t>IMPLEMENT AFFORESTATION</a:t>
            </a:r>
          </a:p>
        </p:txBody>
      </p:sp>
      <p:sp>
        <p:nvSpPr>
          <p:cNvPr id="3" name="Content Placeholder 2">
            <a:extLst>
              <a:ext uri="{FF2B5EF4-FFF2-40B4-BE49-F238E27FC236}">
                <a16:creationId xmlns:a16="http://schemas.microsoft.com/office/drawing/2014/main" id="{F64E8845-6649-AF42-88F4-A7EE73FC8226}"/>
              </a:ext>
            </a:extLst>
          </p:cNvPr>
          <p:cNvSpPr>
            <a:spLocks noGrp="1"/>
          </p:cNvSpPr>
          <p:nvPr>
            <p:ph idx="1"/>
          </p:nvPr>
        </p:nvSpPr>
        <p:spPr>
          <a:xfrm>
            <a:off x="1191966" y="3510476"/>
            <a:ext cx="9801854" cy="2614231"/>
          </a:xfrm>
        </p:spPr>
        <p:txBody>
          <a:bodyPr anchor="t">
            <a:normAutofit/>
          </a:bodyPr>
          <a:lstStyle/>
          <a:p>
            <a:pPr marL="0" indent="0" algn="ctr">
              <a:buNone/>
            </a:pPr>
            <a:r>
              <a:rPr lang="en-US" sz="3200" dirty="0">
                <a:solidFill>
                  <a:srgbClr val="FFFFFF"/>
                </a:solidFill>
              </a:rPr>
              <a:t>Last but not the least, plant and grow as many trees as possible. The practice of planting trees provides a lot of benefits to the environment and helps with the release of oxygen.</a:t>
            </a:r>
          </a:p>
        </p:txBody>
      </p:sp>
    </p:spTree>
    <p:extLst>
      <p:ext uri="{BB962C8B-B14F-4D97-AF65-F5344CB8AC3E}">
        <p14:creationId xmlns:p14="http://schemas.microsoft.com/office/powerpoint/2010/main" val="746827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83" name="Rectangle 2867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01056-755F-442C-8632-D5D768AA22E4}"/>
              </a:ext>
            </a:extLst>
          </p:cNvPr>
          <p:cNvSpPr>
            <a:spLocks noGrp="1"/>
          </p:cNvSpPr>
          <p:nvPr>
            <p:ph type="title"/>
          </p:nvPr>
        </p:nvSpPr>
        <p:spPr>
          <a:xfrm>
            <a:off x="838201" y="365125"/>
            <a:ext cx="5251316" cy="1807305"/>
          </a:xfrm>
        </p:spPr>
        <p:txBody>
          <a:bodyPr>
            <a:normAutofit fontScale="90000"/>
          </a:bodyPr>
          <a:lstStyle/>
          <a:p>
            <a:r>
              <a:rPr lang="en-IN" sz="11500" dirty="0">
                <a:solidFill>
                  <a:schemeClr val="accent4"/>
                </a:solidFill>
                <a:latin typeface="CATCH THE WIND" pitchFamily="2" charset="0"/>
              </a:rPr>
              <a:t>Conclusion</a:t>
            </a:r>
            <a:endParaRPr lang="en-US" sz="11500" dirty="0">
              <a:solidFill>
                <a:schemeClr val="accent4"/>
              </a:solidFill>
              <a:latin typeface="CATCH THE WIND" pitchFamily="2" charset="0"/>
            </a:endParaRPr>
          </a:p>
        </p:txBody>
      </p:sp>
      <p:sp>
        <p:nvSpPr>
          <p:cNvPr id="3" name="Content Placeholder 2">
            <a:extLst>
              <a:ext uri="{FF2B5EF4-FFF2-40B4-BE49-F238E27FC236}">
                <a16:creationId xmlns:a16="http://schemas.microsoft.com/office/drawing/2014/main" id="{1402624C-9777-4EED-BF30-4D43617B96DE}"/>
              </a:ext>
            </a:extLst>
          </p:cNvPr>
          <p:cNvSpPr>
            <a:spLocks noGrp="1"/>
          </p:cNvSpPr>
          <p:nvPr>
            <p:ph idx="1"/>
          </p:nvPr>
        </p:nvSpPr>
        <p:spPr>
          <a:xfrm>
            <a:off x="838200" y="2333297"/>
            <a:ext cx="4619621" cy="3843666"/>
          </a:xfrm>
        </p:spPr>
        <p:txBody>
          <a:bodyPr>
            <a:normAutofit/>
          </a:bodyPr>
          <a:lstStyle/>
          <a:p>
            <a:pPr marL="0" indent="0">
              <a:buNone/>
            </a:pPr>
            <a:r>
              <a:rPr lang="en-IN" sz="2400" dirty="0"/>
              <a:t>Air Pollution is harmful, but we can overcome it by implementing simple methods, and small lifestyle changes. </a:t>
            </a:r>
          </a:p>
          <a:p>
            <a:pPr marL="0" indent="0">
              <a:buNone/>
            </a:pPr>
            <a:r>
              <a:rPr lang="en-IN" sz="2400" dirty="0"/>
              <a:t>The Path to sustainable development is difficult, but its gonna make it easier for our future generations to go through that road if we just make our choices more consciously, and volunteer to protect our environment. </a:t>
            </a:r>
            <a:endParaRPr lang="en-US" sz="2400" dirty="0"/>
          </a:p>
        </p:txBody>
      </p:sp>
      <p:pic>
        <p:nvPicPr>
          <p:cNvPr id="28674" name="Picture 2" descr="person in red sweater holding babys hand">
            <a:extLst>
              <a:ext uri="{FF2B5EF4-FFF2-40B4-BE49-F238E27FC236}">
                <a16:creationId xmlns:a16="http://schemas.microsoft.com/office/drawing/2014/main" id="{61FF88B9-CBF6-4662-9A44-C5CCE433F6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92" r="32770" b="-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389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03" name="Rectangle 297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descr="fiver person running on the field near trees">
            <a:extLst>
              <a:ext uri="{FF2B5EF4-FFF2-40B4-BE49-F238E27FC236}">
                <a16:creationId xmlns:a16="http://schemas.microsoft.com/office/drawing/2014/main" id="{700A87E8-BF5D-42C9-88C6-4D670CC239BF}"/>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0387" b="184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F7B092-7C22-40E1-9131-2FA048C65B9D}"/>
              </a:ext>
            </a:extLst>
          </p:cNvPr>
          <p:cNvSpPr>
            <a:spLocks noGrp="1"/>
          </p:cNvSpPr>
          <p:nvPr>
            <p:ph type="title"/>
          </p:nvPr>
        </p:nvSpPr>
        <p:spPr>
          <a:xfrm>
            <a:off x="838200" y="365125"/>
            <a:ext cx="10515600" cy="1325563"/>
          </a:xfrm>
        </p:spPr>
        <p:txBody>
          <a:bodyPr>
            <a:normAutofit/>
          </a:bodyPr>
          <a:lstStyle/>
          <a:p>
            <a:r>
              <a:rPr lang="en-IN" sz="8000" dirty="0">
                <a:solidFill>
                  <a:srgbClr val="00B050"/>
                </a:solidFill>
                <a:latin typeface="CATCH THE WIND" pitchFamily="2" charset="0"/>
              </a:rPr>
              <a:t>GROUP MEMBERS</a:t>
            </a:r>
            <a:endParaRPr lang="en-US" sz="8000" dirty="0">
              <a:solidFill>
                <a:srgbClr val="00B050"/>
              </a:solidFill>
              <a:latin typeface="CATCH THE WIND" pitchFamily="2" charset="0"/>
            </a:endParaRPr>
          </a:p>
        </p:txBody>
      </p:sp>
      <p:sp>
        <p:nvSpPr>
          <p:cNvPr id="3" name="Content Placeholder 2">
            <a:extLst>
              <a:ext uri="{FF2B5EF4-FFF2-40B4-BE49-F238E27FC236}">
                <a16:creationId xmlns:a16="http://schemas.microsoft.com/office/drawing/2014/main" id="{81BE0035-F12D-4969-B4C8-4D89AB04E8E1}"/>
              </a:ext>
            </a:extLst>
          </p:cNvPr>
          <p:cNvSpPr>
            <a:spLocks noGrp="1"/>
          </p:cNvSpPr>
          <p:nvPr>
            <p:ph idx="1"/>
          </p:nvPr>
        </p:nvSpPr>
        <p:spPr>
          <a:xfrm>
            <a:off x="838200" y="2141537"/>
            <a:ext cx="10515600" cy="4351338"/>
          </a:xfrm>
        </p:spPr>
        <p:txBody>
          <a:bodyPr>
            <a:normAutofit/>
          </a:bodyPr>
          <a:lstStyle/>
          <a:p>
            <a:pPr marL="0" indent="0">
              <a:buNone/>
            </a:pPr>
            <a:r>
              <a:rPr lang="en-IN" sz="3200" dirty="0">
                <a:solidFill>
                  <a:srgbClr val="FFFFFF"/>
                </a:solidFill>
              </a:rPr>
              <a:t>44. </a:t>
            </a:r>
            <a:r>
              <a:rPr lang="en-IN" sz="3200" dirty="0" err="1">
                <a:solidFill>
                  <a:srgbClr val="FFFFFF"/>
                </a:solidFill>
              </a:rPr>
              <a:t>Devanshu</a:t>
            </a:r>
            <a:r>
              <a:rPr lang="en-IN" sz="3200" dirty="0">
                <a:solidFill>
                  <a:srgbClr val="FFFFFF"/>
                </a:solidFill>
              </a:rPr>
              <a:t> Surana</a:t>
            </a:r>
          </a:p>
          <a:p>
            <a:pPr marL="0" indent="0">
              <a:buNone/>
            </a:pPr>
            <a:r>
              <a:rPr lang="en-IN" sz="3200" dirty="0">
                <a:solidFill>
                  <a:srgbClr val="FFFFFF"/>
                </a:solidFill>
              </a:rPr>
              <a:t>50. Atharva </a:t>
            </a:r>
            <a:r>
              <a:rPr lang="en-IN" sz="3200" dirty="0" err="1">
                <a:solidFill>
                  <a:srgbClr val="FFFFFF"/>
                </a:solidFill>
              </a:rPr>
              <a:t>Tanawade</a:t>
            </a:r>
            <a:endParaRPr lang="en-IN" sz="3200" dirty="0">
              <a:solidFill>
                <a:srgbClr val="FFFFFF"/>
              </a:solidFill>
            </a:endParaRPr>
          </a:p>
          <a:p>
            <a:pPr marL="0" indent="0">
              <a:buNone/>
            </a:pPr>
            <a:r>
              <a:rPr lang="en-IN" sz="3200" dirty="0">
                <a:solidFill>
                  <a:srgbClr val="FFFFFF"/>
                </a:solidFill>
              </a:rPr>
              <a:t>51. Balraj </a:t>
            </a:r>
            <a:r>
              <a:rPr lang="en-IN" sz="3200" dirty="0" err="1">
                <a:solidFill>
                  <a:srgbClr val="FFFFFF"/>
                </a:solidFill>
              </a:rPr>
              <a:t>Tavanandi</a:t>
            </a:r>
            <a:endParaRPr lang="en-IN" sz="3200" dirty="0">
              <a:solidFill>
                <a:srgbClr val="FFFFFF"/>
              </a:solidFill>
            </a:endParaRPr>
          </a:p>
          <a:p>
            <a:pPr marL="0" indent="0">
              <a:buNone/>
            </a:pPr>
            <a:r>
              <a:rPr lang="en-IN" sz="3200" dirty="0">
                <a:solidFill>
                  <a:srgbClr val="FFFFFF"/>
                </a:solidFill>
              </a:rPr>
              <a:t>54. Krishnaraj Thadesar</a:t>
            </a:r>
          </a:p>
          <a:p>
            <a:pPr marL="0" indent="0">
              <a:buNone/>
            </a:pPr>
            <a:r>
              <a:rPr lang="en-IN" sz="3200" dirty="0">
                <a:solidFill>
                  <a:srgbClr val="FFFFFF"/>
                </a:solidFill>
              </a:rPr>
              <a:t>56. Tirth </a:t>
            </a:r>
            <a:r>
              <a:rPr lang="en-IN" sz="3200" dirty="0" err="1">
                <a:solidFill>
                  <a:srgbClr val="FFFFFF"/>
                </a:solidFill>
              </a:rPr>
              <a:t>Thesiya</a:t>
            </a:r>
            <a:endParaRPr lang="en-US" sz="3200" dirty="0">
              <a:solidFill>
                <a:srgbClr val="FFFFFF"/>
              </a:solidFill>
            </a:endParaRPr>
          </a:p>
        </p:txBody>
      </p:sp>
    </p:spTree>
    <p:extLst>
      <p:ext uri="{BB962C8B-B14F-4D97-AF65-F5344CB8AC3E}">
        <p14:creationId xmlns:p14="http://schemas.microsoft.com/office/powerpoint/2010/main" val="96830129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734" name="Rectangle 307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white and black candle holder">
            <a:extLst>
              <a:ext uri="{FF2B5EF4-FFF2-40B4-BE49-F238E27FC236}">
                <a16:creationId xmlns:a16="http://schemas.microsoft.com/office/drawing/2014/main" id="{064F8A6D-8E22-4D89-9964-9E5C6C36CBE5}"/>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t="12911" b="281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7B70BD-0D06-4156-B15A-32878630F455}"/>
              </a:ext>
            </a:extLst>
          </p:cNvPr>
          <p:cNvSpPr>
            <a:spLocks noGrp="1"/>
          </p:cNvSpPr>
          <p:nvPr>
            <p:ph type="title"/>
          </p:nvPr>
        </p:nvSpPr>
        <p:spPr>
          <a:xfrm>
            <a:off x="-933450" y="3789362"/>
            <a:ext cx="9144000" cy="2900518"/>
          </a:xfrm>
        </p:spPr>
        <p:txBody>
          <a:bodyPr vert="horz" lIns="91440" tIns="45720" rIns="91440" bIns="45720" rtlCol="0" anchor="b">
            <a:noAutofit/>
          </a:bodyPr>
          <a:lstStyle/>
          <a:p>
            <a:pPr algn="ctr"/>
            <a:r>
              <a:rPr lang="en-US" sz="23200" dirty="0">
                <a:solidFill>
                  <a:srgbClr val="F1A292"/>
                </a:solidFill>
                <a:latin typeface="Hendrickson" pitchFamily="50" charset="0"/>
              </a:rPr>
              <a:t>Thank You for Listening!</a:t>
            </a:r>
          </a:p>
        </p:txBody>
      </p:sp>
    </p:spTree>
    <p:extLst>
      <p:ext uri="{BB962C8B-B14F-4D97-AF65-F5344CB8AC3E}">
        <p14:creationId xmlns:p14="http://schemas.microsoft.com/office/powerpoint/2010/main" val="363988108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white car on road">
            <a:extLst>
              <a:ext uri="{FF2B5EF4-FFF2-40B4-BE49-F238E27FC236}">
                <a16:creationId xmlns:a16="http://schemas.microsoft.com/office/drawing/2014/main" id="{3AB65940-64DC-413F-B6BB-A508FEFE4F6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42830" b="2998"/>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18CE905-3B73-AFC0-33BB-2FE3215D4C12}"/>
              </a:ext>
            </a:extLst>
          </p:cNvPr>
          <p:cNvSpPr>
            <a:spLocks noGrp="1"/>
          </p:cNvSpPr>
          <p:nvPr>
            <p:ph idx="1"/>
          </p:nvPr>
        </p:nvSpPr>
        <p:spPr>
          <a:xfrm>
            <a:off x="480291" y="951345"/>
            <a:ext cx="5135417" cy="5225618"/>
          </a:xfrm>
        </p:spPr>
        <p:txBody>
          <a:bodyPr>
            <a:normAutofit/>
          </a:bodyPr>
          <a:lstStyle/>
          <a:p>
            <a:r>
              <a:rPr lang="en-US">
                <a:solidFill>
                  <a:srgbClr val="FFFFFF"/>
                </a:solidFill>
              </a:rPr>
              <a:t>Common air Pollutants are mercury, lead, dioxins, and benzene</a:t>
            </a:r>
          </a:p>
          <a:p>
            <a:r>
              <a:rPr lang="en-US">
                <a:solidFill>
                  <a:srgbClr val="FFFFFF"/>
                </a:solidFill>
              </a:rPr>
              <a:t>By trapping the earth’s heat in the atmosphere, greenhouse gases lead to warmer temperatures, which in turn lead to the hallmarks of climate change: rising sea levels, more extreme weather, heat-related deaths, and the increased transmission of infectious diseases.</a:t>
            </a:r>
            <a:endParaRPr lang="en-US" dirty="0">
              <a:solidFill>
                <a:srgbClr val="FFFFFF"/>
              </a:solidFill>
            </a:endParaRPr>
          </a:p>
        </p:txBody>
      </p:sp>
      <p:pic>
        <p:nvPicPr>
          <p:cNvPr id="5122" name="Picture 2" descr="white plastic bottle on brown soil">
            <a:extLst>
              <a:ext uri="{FF2B5EF4-FFF2-40B4-BE49-F238E27FC236}">
                <a16:creationId xmlns:a16="http://schemas.microsoft.com/office/drawing/2014/main" id="{115DF6BC-55C5-4318-BEED-000635E527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41" r="2" b="9389"/>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40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erson holding green flower bud">
            <a:extLst>
              <a:ext uri="{FF2B5EF4-FFF2-40B4-BE49-F238E27FC236}">
                <a16:creationId xmlns:a16="http://schemas.microsoft.com/office/drawing/2014/main" id="{309FBD61-BFE9-4AEC-9F37-35A5728B0AF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8344" b="7387"/>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27FA4D-CB4F-6BBF-2704-1EEAC9482172}"/>
              </a:ext>
            </a:extLst>
          </p:cNvPr>
          <p:cNvSpPr>
            <a:spLocks noGrp="1"/>
          </p:cNvSpPr>
          <p:nvPr>
            <p:ph type="title"/>
          </p:nvPr>
        </p:nvSpPr>
        <p:spPr>
          <a:xfrm>
            <a:off x="841249" y="941832"/>
            <a:ext cx="10506456" cy="2057400"/>
          </a:xfrm>
        </p:spPr>
        <p:txBody>
          <a:bodyPr anchor="b">
            <a:normAutofit/>
          </a:bodyPr>
          <a:lstStyle/>
          <a:p>
            <a:r>
              <a:rPr lang="en-IN" sz="6000" dirty="0">
                <a:solidFill>
                  <a:schemeClr val="accent6">
                    <a:lumMod val="60000"/>
                    <a:lumOff val="40000"/>
                  </a:schemeClr>
                </a:solidFill>
                <a:latin typeface="Scribble Box" panose="02000000000000000000" pitchFamily="2" charset="0"/>
              </a:rPr>
              <a:t>Sustainable </a:t>
            </a:r>
            <a:br>
              <a:rPr lang="en-IN" sz="6000" dirty="0">
                <a:solidFill>
                  <a:schemeClr val="accent6">
                    <a:lumMod val="60000"/>
                    <a:lumOff val="40000"/>
                  </a:schemeClr>
                </a:solidFill>
                <a:latin typeface="Scribble Box" panose="02000000000000000000" pitchFamily="2" charset="0"/>
              </a:rPr>
            </a:br>
            <a:r>
              <a:rPr lang="en-IN" sz="6000" dirty="0">
                <a:solidFill>
                  <a:schemeClr val="accent6">
                    <a:lumMod val="60000"/>
                    <a:lumOff val="40000"/>
                  </a:schemeClr>
                </a:solidFill>
                <a:latin typeface="Scribble Box" panose="02000000000000000000" pitchFamily="2" charset="0"/>
              </a:rPr>
              <a:t>Development</a:t>
            </a:r>
            <a:endParaRPr lang="en-US" sz="6000" dirty="0">
              <a:solidFill>
                <a:schemeClr val="accent6">
                  <a:lumMod val="60000"/>
                  <a:lumOff val="40000"/>
                </a:schemeClr>
              </a:solidFill>
              <a:latin typeface="Scribble Box" panose="02000000000000000000" pitchFamily="2" charset="0"/>
            </a:endParaRPr>
          </a:p>
        </p:txBody>
      </p:sp>
      <p:sp>
        <p:nvSpPr>
          <p:cNvPr id="6153" name="Rectangle 61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5" name="Rectangle 615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8FC192-AEA5-3884-6D52-B7ACB8DA2FD4}"/>
              </a:ext>
            </a:extLst>
          </p:cNvPr>
          <p:cNvSpPr>
            <a:spLocks noGrp="1"/>
          </p:cNvSpPr>
          <p:nvPr>
            <p:ph idx="1"/>
          </p:nvPr>
        </p:nvSpPr>
        <p:spPr>
          <a:xfrm>
            <a:off x="757382" y="3429000"/>
            <a:ext cx="10815782" cy="3045876"/>
          </a:xfrm>
        </p:spPr>
        <p:txBody>
          <a:bodyPr>
            <a:normAutofit/>
          </a:bodyPr>
          <a:lstStyle/>
          <a:p>
            <a:r>
              <a:rPr lang="en-US" dirty="0"/>
              <a:t>"Sustainable development is development that meets the needs of the present, without compromising the ability of future generations to meet their own needs.“</a:t>
            </a:r>
          </a:p>
          <a:p>
            <a:r>
              <a:rPr lang="en-US" dirty="0"/>
              <a:t>The concept of sustainable development can be interpreted in many different ways, but at its core is an approach to development that looks to balance different, and often competing, needs against an awareness of the environmental, social and economic limitations we face as a society.</a:t>
            </a:r>
          </a:p>
        </p:txBody>
      </p:sp>
    </p:spTree>
    <p:extLst>
      <p:ext uri="{BB962C8B-B14F-4D97-AF65-F5344CB8AC3E}">
        <p14:creationId xmlns:p14="http://schemas.microsoft.com/office/powerpoint/2010/main" val="8335215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0" name="Rectangle 7195">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1" name="Rectangle 7197">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8" name="Picture 10" descr="solar panels on green grass field">
            <a:extLst>
              <a:ext uri="{FF2B5EF4-FFF2-40B4-BE49-F238E27FC236}">
                <a16:creationId xmlns:a16="http://schemas.microsoft.com/office/drawing/2014/main" id="{B1091C3A-D741-4797-BCB1-A902F8CF4057}"/>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1182" b="4646"/>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A91A7B-195B-CAF4-2857-353FD81C2A97}"/>
              </a:ext>
            </a:extLst>
          </p:cNvPr>
          <p:cNvSpPr>
            <a:spLocks noGrp="1"/>
          </p:cNvSpPr>
          <p:nvPr>
            <p:ph type="title"/>
          </p:nvPr>
        </p:nvSpPr>
        <p:spPr>
          <a:xfrm>
            <a:off x="838201" y="365125"/>
            <a:ext cx="5251316" cy="1627636"/>
          </a:xfrm>
        </p:spPr>
        <p:txBody>
          <a:bodyPr>
            <a:normAutofit fontScale="90000"/>
          </a:bodyPr>
          <a:lstStyle/>
          <a:p>
            <a:r>
              <a:rPr lang="en-US" sz="4000" dirty="0">
                <a:solidFill>
                  <a:schemeClr val="accent6">
                    <a:lumMod val="60000"/>
                    <a:lumOff val="40000"/>
                  </a:schemeClr>
                </a:solidFill>
                <a:latin typeface="Scribble Box" panose="02000000000000000000" pitchFamily="2" charset="0"/>
              </a:rPr>
              <a:t>Examples</a:t>
            </a:r>
            <a:r>
              <a:rPr lang="en-US" sz="4000" dirty="0">
                <a:solidFill>
                  <a:srgbClr val="429FDA"/>
                </a:solidFill>
                <a:latin typeface="Scribble Box" panose="02000000000000000000" pitchFamily="2" charset="0"/>
              </a:rPr>
              <a:t> of Sustainable Development</a:t>
            </a:r>
          </a:p>
        </p:txBody>
      </p:sp>
      <p:sp>
        <p:nvSpPr>
          <p:cNvPr id="3" name="Content Placeholder 2">
            <a:extLst>
              <a:ext uri="{FF2B5EF4-FFF2-40B4-BE49-F238E27FC236}">
                <a16:creationId xmlns:a16="http://schemas.microsoft.com/office/drawing/2014/main" id="{7605FA53-5664-165F-4F23-9AA2C740E2F7}"/>
              </a:ext>
            </a:extLst>
          </p:cNvPr>
          <p:cNvSpPr>
            <a:spLocks noGrp="1"/>
          </p:cNvSpPr>
          <p:nvPr>
            <p:ph idx="1"/>
          </p:nvPr>
        </p:nvSpPr>
        <p:spPr>
          <a:xfrm>
            <a:off x="838200" y="2219785"/>
            <a:ext cx="4619621" cy="3957178"/>
          </a:xfrm>
        </p:spPr>
        <p:txBody>
          <a:bodyPr>
            <a:normAutofit fontScale="92500" lnSpcReduction="10000"/>
          </a:bodyPr>
          <a:lstStyle/>
          <a:p>
            <a:r>
              <a:rPr lang="en-US" sz="3600" dirty="0">
                <a:solidFill>
                  <a:srgbClr val="FFFFFF"/>
                </a:solidFill>
              </a:rPr>
              <a:t>Wind energy.</a:t>
            </a:r>
          </a:p>
          <a:p>
            <a:r>
              <a:rPr lang="en-US" sz="3600" dirty="0">
                <a:solidFill>
                  <a:srgbClr val="FFFFFF"/>
                </a:solidFill>
              </a:rPr>
              <a:t>Solar energy.</a:t>
            </a:r>
          </a:p>
          <a:p>
            <a:r>
              <a:rPr lang="en-US" sz="3600" dirty="0">
                <a:solidFill>
                  <a:srgbClr val="FFFFFF"/>
                </a:solidFill>
              </a:rPr>
              <a:t>Crop rotation.</a:t>
            </a:r>
          </a:p>
          <a:p>
            <a:r>
              <a:rPr lang="en-US" sz="3600" dirty="0">
                <a:solidFill>
                  <a:srgbClr val="FFFFFF"/>
                </a:solidFill>
              </a:rPr>
              <a:t>Sustainable construction.</a:t>
            </a:r>
          </a:p>
          <a:p>
            <a:r>
              <a:rPr lang="en-US" sz="3600" dirty="0">
                <a:solidFill>
                  <a:srgbClr val="FFFFFF"/>
                </a:solidFill>
              </a:rPr>
              <a:t>Efficient water fixtures.</a:t>
            </a:r>
          </a:p>
          <a:p>
            <a:r>
              <a:rPr lang="en-US" sz="3600" dirty="0">
                <a:solidFill>
                  <a:srgbClr val="FFFFFF"/>
                </a:solidFill>
              </a:rPr>
              <a:t>Green space.</a:t>
            </a:r>
          </a:p>
          <a:p>
            <a:r>
              <a:rPr lang="en-US" sz="3600" dirty="0">
                <a:solidFill>
                  <a:srgbClr val="FFFFFF"/>
                </a:solidFill>
              </a:rPr>
              <a:t>Sustainable forestry.</a:t>
            </a:r>
          </a:p>
        </p:txBody>
      </p:sp>
      <p:pic>
        <p:nvPicPr>
          <p:cNvPr id="7174" name="Picture 6" descr="white electic windmill">
            <a:extLst>
              <a:ext uri="{FF2B5EF4-FFF2-40B4-BE49-F238E27FC236}">
                <a16:creationId xmlns:a16="http://schemas.microsoft.com/office/drawing/2014/main" id="{87557966-C6D7-4A44-9E3F-8322E99E0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48" r="17155" b="1"/>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386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grayscale photo of clouds over trees">
            <a:extLst>
              <a:ext uri="{FF2B5EF4-FFF2-40B4-BE49-F238E27FC236}">
                <a16:creationId xmlns:a16="http://schemas.microsoft.com/office/drawing/2014/main" id="{B2F7F483-14C4-40D0-821B-EC5AEDC25ACC}"/>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49857" b="12607"/>
          <a:stretch/>
        </p:blipFill>
        <p:spPr bwMode="auto">
          <a:xfrm>
            <a:off x="-1" y="-30"/>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C5AEB9-6112-4024-82F2-DE56C3FB831A}"/>
              </a:ext>
            </a:extLst>
          </p:cNvPr>
          <p:cNvSpPr>
            <a:spLocks noGrp="1"/>
          </p:cNvSpPr>
          <p:nvPr>
            <p:ph type="title"/>
          </p:nvPr>
        </p:nvSpPr>
        <p:spPr>
          <a:xfrm>
            <a:off x="478729" y="581159"/>
            <a:ext cx="5599702" cy="3501026"/>
          </a:xfrm>
        </p:spPr>
        <p:txBody>
          <a:bodyPr vert="horz" lIns="91440" tIns="45720" rIns="91440" bIns="45720" rtlCol="0">
            <a:noAutofit/>
          </a:bodyPr>
          <a:lstStyle/>
          <a:p>
            <a:r>
              <a:rPr lang="en-US" sz="8800" kern="1200" dirty="0">
                <a:solidFill>
                  <a:srgbClr val="F1A292"/>
                </a:solidFill>
                <a:latin typeface="SD Cammello Demo" panose="02000503030000020004" pitchFamily="2" charset="0"/>
              </a:rPr>
              <a:t>SOURCES OF AIR POLLUTION</a:t>
            </a:r>
          </a:p>
        </p:txBody>
      </p:sp>
      <p:sp>
        <p:nvSpPr>
          <p:cNvPr id="3" name="Content Placeholder 2">
            <a:extLst>
              <a:ext uri="{FF2B5EF4-FFF2-40B4-BE49-F238E27FC236}">
                <a16:creationId xmlns:a16="http://schemas.microsoft.com/office/drawing/2014/main" id="{18C1EA88-D821-4452-8708-16B21391C90D}"/>
              </a:ext>
            </a:extLst>
          </p:cNvPr>
          <p:cNvSpPr>
            <a:spLocks noGrp="1"/>
          </p:cNvSpPr>
          <p:nvPr>
            <p:ph idx="1"/>
          </p:nvPr>
        </p:nvSpPr>
        <p:spPr>
          <a:xfrm>
            <a:off x="478729" y="4255433"/>
            <a:ext cx="5272888" cy="3181684"/>
          </a:xfrm>
        </p:spPr>
        <p:txBody>
          <a:bodyPr vert="horz" lIns="91440" tIns="45720" rIns="91440" bIns="45720" rtlCol="0" anchor="t">
            <a:normAutofit/>
          </a:bodyPr>
          <a:lstStyle/>
          <a:p>
            <a:pPr marL="0" indent="0">
              <a:buNone/>
            </a:pPr>
            <a:r>
              <a:rPr lang="en-US" kern="1200" dirty="0">
                <a:latin typeface="Scribble Box" panose="02000000000000000000" pitchFamily="2" charset="0"/>
              </a:rPr>
              <a:t>44. </a:t>
            </a:r>
            <a:r>
              <a:rPr lang="en-US" kern="1200" dirty="0" err="1">
                <a:latin typeface="Scribble Box" panose="02000000000000000000" pitchFamily="2" charset="0"/>
              </a:rPr>
              <a:t>Devansh</a:t>
            </a:r>
            <a:r>
              <a:rPr lang="en-US" dirty="0" err="1">
                <a:latin typeface="Scribble Box" panose="02000000000000000000" pitchFamily="2" charset="0"/>
              </a:rPr>
              <a:t>u</a:t>
            </a:r>
            <a:r>
              <a:rPr lang="en-US" dirty="0">
                <a:latin typeface="Scribble Box" panose="02000000000000000000" pitchFamily="2" charset="0"/>
              </a:rPr>
              <a:t> Surana</a:t>
            </a:r>
            <a:endParaRPr lang="en-US" kern="1200" dirty="0">
              <a:latin typeface="Scribble Box" panose="02000000000000000000" pitchFamily="2" charset="0"/>
            </a:endParaRPr>
          </a:p>
        </p:txBody>
      </p:sp>
      <p:sp>
        <p:nvSpPr>
          <p:cNvPr id="8206"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descr="smoke">
            <a:extLst>
              <a:ext uri="{FF2B5EF4-FFF2-40B4-BE49-F238E27FC236}">
                <a16:creationId xmlns:a16="http://schemas.microsoft.com/office/drawing/2014/main" id="{2AEFD85B-E3D9-448A-A291-8ED3782F25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38" r="1" b="12738"/>
          <a:stretch/>
        </p:blipFill>
        <p:spPr bwMode="auto">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39123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photo of brown gas pump">
            <a:extLst>
              <a:ext uri="{FF2B5EF4-FFF2-40B4-BE49-F238E27FC236}">
                <a16:creationId xmlns:a16="http://schemas.microsoft.com/office/drawing/2014/main" id="{259EA737-602D-4B37-BE9C-73393FB96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370" r="9090" b="1662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D3A816-7A81-4764-B200-A0A35A5543B7}"/>
              </a:ext>
            </a:extLst>
          </p:cNvPr>
          <p:cNvSpPr>
            <a:spLocks noGrp="1"/>
          </p:cNvSpPr>
          <p:nvPr>
            <p:ph type="title"/>
          </p:nvPr>
        </p:nvSpPr>
        <p:spPr>
          <a:xfrm>
            <a:off x="371093" y="493776"/>
            <a:ext cx="5032180" cy="1792224"/>
          </a:xfrm>
        </p:spPr>
        <p:txBody>
          <a:bodyPr anchor="b">
            <a:normAutofit/>
          </a:bodyPr>
          <a:lstStyle/>
          <a:p>
            <a:r>
              <a:rPr lang="en-US" dirty="0">
                <a:solidFill>
                  <a:schemeClr val="accent2">
                    <a:lumMod val="75000"/>
                  </a:schemeClr>
                </a:solidFill>
              </a:rPr>
              <a:t>1. The </a:t>
            </a:r>
            <a:r>
              <a:rPr lang="en-US" dirty="0">
                <a:solidFill>
                  <a:srgbClr val="C00000"/>
                </a:solidFill>
              </a:rPr>
              <a:t>Burning</a:t>
            </a:r>
            <a:r>
              <a:rPr lang="en-US" dirty="0">
                <a:solidFill>
                  <a:schemeClr val="accent2">
                    <a:lumMod val="75000"/>
                  </a:schemeClr>
                </a:solidFill>
              </a:rPr>
              <a:t> of Fossil Fuels</a:t>
            </a:r>
          </a:p>
        </p:txBody>
      </p:sp>
      <p:sp>
        <p:nvSpPr>
          <p:cNvPr id="9227" name="Rectangle 92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29" name="Rectangle 92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3DAC492-D9A0-A40B-0D4F-4A2254BE62E8}"/>
              </a:ext>
            </a:extLst>
          </p:cNvPr>
          <p:cNvSpPr>
            <a:spLocks noGrp="1"/>
          </p:cNvSpPr>
          <p:nvPr>
            <p:ph idx="1"/>
          </p:nvPr>
        </p:nvSpPr>
        <p:spPr>
          <a:xfrm>
            <a:off x="371093" y="2718054"/>
            <a:ext cx="4284034" cy="3646170"/>
          </a:xfrm>
        </p:spPr>
        <p:txBody>
          <a:bodyPr anchor="t">
            <a:normAutofit/>
          </a:bodyPr>
          <a:lstStyle/>
          <a:p>
            <a:pPr marL="0" indent="0">
              <a:buNone/>
            </a:pPr>
            <a:r>
              <a:rPr lang="en-US" sz="2000" dirty="0"/>
              <a:t>Most of the air pollution takes place due to the burning of fossil fuels such as coal, oil, gasoline to produce energy for electricity or transportation. The release of carbon monoxide in high level indicates how much fossil fuel is burned. This also emits other toxic pollutants in the air. Inhaling air induced with pollutants due to the burning of natural gas and fossil fuel reduces heart’s ability to pump enough oxygen causing one to suffer respiratory illness</a:t>
            </a:r>
          </a:p>
        </p:txBody>
      </p:sp>
    </p:spTree>
    <p:extLst>
      <p:ext uri="{BB962C8B-B14F-4D97-AF65-F5344CB8AC3E}">
        <p14:creationId xmlns:p14="http://schemas.microsoft.com/office/powerpoint/2010/main" val="266289262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rvo"/>
        <a:ea typeface=""/>
        <a:cs typeface=""/>
      </a:majorFont>
      <a:minorFont>
        <a:latin typeface="Corbe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1816</Words>
  <Application>Microsoft Office PowerPoint</Application>
  <PresentationFormat>Widescreen</PresentationFormat>
  <Paragraphs>104</Paragraphs>
  <Slides>47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Aquire</vt:lpstr>
      <vt:lpstr>Arial</vt:lpstr>
      <vt:lpstr>Arvo</vt:lpstr>
      <vt:lpstr>Bolgen</vt:lpstr>
      <vt:lpstr>Calibri</vt:lpstr>
      <vt:lpstr>CATCH THE WIND</vt:lpstr>
      <vt:lpstr>CF One Two Trees</vt:lpstr>
      <vt:lpstr>Corbel Light</vt:lpstr>
      <vt:lpstr>Dogtown Typewriter</vt:lpstr>
      <vt:lpstr>Fenwick Outline</vt:lpstr>
      <vt:lpstr>Hendrickson</vt:lpstr>
      <vt:lpstr>Scribble Box</vt:lpstr>
      <vt:lpstr>SD Cammello Demo</vt:lpstr>
      <vt:lpstr>Office Theme</vt:lpstr>
      <vt:lpstr>AIR POLLUTION IMPACTS ON THE ENVIRONMENT &amp; SUSTAINABLE DEVELOPMENT</vt:lpstr>
      <vt:lpstr>INTRODUCTION</vt:lpstr>
      <vt:lpstr>WHAT IS AIR POLLUTION ?</vt:lpstr>
      <vt:lpstr>Effects of Air Pollution</vt:lpstr>
      <vt:lpstr>PowerPoint Presentation</vt:lpstr>
      <vt:lpstr>Sustainable  Development</vt:lpstr>
      <vt:lpstr>Examples of Sustainable Development</vt:lpstr>
      <vt:lpstr>SOURCES OF AIR POLLUTION</vt:lpstr>
      <vt:lpstr>1. The Burning of Fossil Fuels</vt:lpstr>
      <vt:lpstr>2. INDUSTRIAL EMISSION</vt:lpstr>
      <vt:lpstr>3. INDOOR AIR POLLUTION</vt:lpstr>
      <vt:lpstr>4. WILDFIRES</vt:lpstr>
      <vt:lpstr>5. TRANSPORTATION</vt:lpstr>
      <vt:lpstr>6. CONSTRUCTION AND DEMOLITION</vt:lpstr>
      <vt:lpstr>IMPACTS OF AIR POLLUTION ON LIFE ON EARTH</vt:lpstr>
      <vt:lpstr>PowerPoint Presentation</vt:lpstr>
      <vt:lpstr>ELDERLY AND CHILDREN</vt:lpstr>
      <vt:lpstr>DISASTROUS EFFECTS OF AIR POLLUTION</vt:lpstr>
      <vt:lpstr>GLOBAL WARMING</vt:lpstr>
      <vt:lpstr>EFFECT ON WILDLIFE</vt:lpstr>
      <vt:lpstr>DEPLETION OF THE OZONE LAYER</vt:lpstr>
      <vt:lpstr>A case Study on Delhi</vt:lpstr>
      <vt:lpstr>WHY? </vt:lpstr>
      <vt:lpstr>PowerPoint Presentation</vt:lpstr>
      <vt:lpstr>Air pollution in Delhi</vt:lpstr>
      <vt:lpstr>Standard AQI levels</vt:lpstr>
      <vt:lpstr>999!</vt:lpstr>
      <vt:lpstr>Pollutants</vt:lpstr>
      <vt:lpstr>And we already know, </vt:lpstr>
      <vt:lpstr>On Elders and Kids</vt:lpstr>
      <vt:lpstr>Control Measures? </vt:lpstr>
      <vt:lpstr>Initiatives</vt:lpstr>
      <vt:lpstr>Odd Even Scheme</vt:lpstr>
      <vt:lpstr>PowerPoint Presentation</vt:lpstr>
      <vt:lpstr>Towards Sustainable Development</vt:lpstr>
      <vt:lpstr>PowerPoint Presentation</vt:lpstr>
      <vt:lpstr>Installed Wind Capacity</vt:lpstr>
      <vt:lpstr>PowerPoint Presentation</vt:lpstr>
      <vt:lpstr>SOLUTIONS TO AIR POLLUTION</vt:lpstr>
      <vt:lpstr>1. USING PUBLIC TRANSPORTS</vt:lpstr>
      <vt:lpstr>2. TURN OFF THE LIGHTS WHEN NOT IN USE</vt:lpstr>
      <vt:lpstr>3. REUSE REDUCE AND RECYCLE</vt:lpstr>
      <vt:lpstr>4. NO TO PLASTIC BAGS</vt:lpstr>
      <vt:lpstr>IMPLEMENT AFFORESTATION</vt:lpstr>
      <vt:lpstr>Conclusion</vt:lpstr>
      <vt:lpstr>GROUP MEMBERS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IMPACTS ON THE ENVIRONMENT &amp; SUSTAINABLE DEVELOPMENT</dc:title>
  <dc:creator>Krishnaraj Thadesar</dc:creator>
  <cp:lastModifiedBy>Krishnaraj Thadesar</cp:lastModifiedBy>
  <cp:revision>1</cp:revision>
  <dcterms:created xsi:type="dcterms:W3CDTF">2022-06-06T19:15:40Z</dcterms:created>
  <dcterms:modified xsi:type="dcterms:W3CDTF">2022-06-06T19:34:34Z</dcterms:modified>
</cp:coreProperties>
</file>